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286" r:id="rId32"/>
    <p:sldId id="287" r:id="rId33"/>
    <p:sldId id="288" r:id="rId34"/>
    <p:sldId id="289" r:id="rId35"/>
    <p:sldId id="292" r:id="rId36"/>
    <p:sldId id="290" r:id="rId37"/>
    <p:sldId id="291" r:id="rId38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rickwork-HD-R1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Freeform 14"/>
          <p:cNvSpPr/>
          <p:nvPr/>
        </p:nvSpPr>
        <p:spPr>
          <a:xfrm rot="21420000">
            <a:off x="-161925" y="293688"/>
            <a:ext cx="11366500" cy="5751512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9" name="5-Point Star 24"/>
          <p:cNvSpPr/>
          <p:nvPr/>
        </p:nvSpPr>
        <p:spPr>
          <a:xfrm rot="21420000">
            <a:off x="4221163" y="5111750"/>
            <a:ext cx="515937" cy="51435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/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238" y="4578350"/>
            <a:ext cx="6143625" cy="1163638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9DB4A999-2414-4232-AD9E-D345305A6A0A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6350" y="4883150"/>
            <a:ext cx="4048125" cy="1195388"/>
          </a:xfrm>
        </p:spPr>
        <p:txBody>
          <a:bodyPr/>
          <a:lstStyle>
            <a:lvl1pPr algn="r">
              <a:defRPr lang="en-US" sz="5400"/>
            </a:lvl1pPr>
          </a:lstStyle>
          <a:p>
            <a:pPr>
              <a:defRPr/>
            </a:pPr>
            <a:endParaRPr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2025" y="3832225"/>
            <a:ext cx="906463" cy="498475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44184C44-79B9-41A7-81ED-5D2A1A8CF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7B97E-5FE1-4677-A462-B8D464C251C7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F5D5C-3B50-4F8E-B198-E429A4F8B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AA7AD-399C-4C4B-9CC2-F4B23584375D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033B8-3FC3-407A-BE5D-7611401356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2"/>
          <p:cNvSpPr txBox="1"/>
          <p:nvPr/>
        </p:nvSpPr>
        <p:spPr>
          <a:xfrm>
            <a:off x="685800" y="892175"/>
            <a:ext cx="6096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10472738" y="292258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/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B9802-E24F-4B4C-9DEB-D95A2A4B1740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DF29C-7615-464B-826F-19A4FD42A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/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A78AC-2E2E-43A9-BC04-6CCD0303A681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C8529-DECF-4B8E-A58E-09A73A094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CED52-E525-4B0F-A4A3-A42FE250E853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F15BB-6473-406D-849D-A6C4C7858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37ED4-3FD7-42BA-A5BB-35454E7A984D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B7FC9-1468-4CE0-B091-76902B128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CA686-CFF1-42C2-A3EE-66BDB57E8E37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A0800-E0E2-41E9-8B9A-0B8D58BFD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88106-9809-4190-95D5-9FAB565105A5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799DC-88AB-4C44-B451-8782E2A08D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217BD-F1F7-4A31-9E0D-E54A36BDB53E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B0E6-552C-4B96-AE9E-DE8A6C3147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FFF47-93A4-4144-94F6-C9E5797F1616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4BA0-5CE1-4AB9-84D7-13EE7E170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0A446-349A-486E-9DB1-B65792624994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71350-F67D-4BD9-AD8E-E2827BF8A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4D1CD-F46C-4D1F-9ED0-364BA72DEDA9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9B54-479F-4395-8AC0-91816749FE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E418-CBCD-44C9-AD67-42463674B858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BA3E8-E86A-4247-A381-B45445973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655EB-7E17-44C6-AC0F-6C112EE1E616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D957-7370-43CD-B7DF-34E1D7770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1E05E-FCA4-42FB-BD25-C1FEA471A025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41296-CF5B-4BBB-A304-43E2452C3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F0C4E-753A-40C5-A6E2-C8B7961715A7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24FAE-76E9-48BC-BF6D-FC334BACC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rickwork-HD-R1a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-25400" y="0"/>
            <a:ext cx="12004675" cy="6643688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562" cy="6420230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396538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750"/>
            <a:ext cx="10396538" cy="3311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B3E0F9-A5BE-40FF-9FF2-B3EF2BE6F80E}" type="datetimeFigureOut">
              <a:rPr lang="en-US"/>
              <a:pPr>
                <a:defRPr/>
              </a:pPr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3200" cap="all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8D66E1-F880-4FED-9ED7-9D4D87A539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7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accent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0588" y="661988"/>
            <a:ext cx="9755187" cy="27670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Historia</a:t>
            </a:r>
            <a:r>
              <a:rPr lang="en-US" dirty="0" smtClean="0"/>
              <a:t> de </a:t>
            </a:r>
            <a:r>
              <a:rPr lang="en-US" dirty="0" err="1" smtClean="0"/>
              <a:t>españa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20700" y="3517900"/>
            <a:ext cx="10217150" cy="549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err="1" smtClean="0"/>
              <a:t>España</a:t>
            </a:r>
            <a:r>
              <a:rPr lang="en-US" dirty="0" smtClean="0"/>
              <a:t>: la </a:t>
            </a:r>
            <a:r>
              <a:rPr lang="en-US" dirty="0" err="1" smtClean="0"/>
              <a:t>primera</a:t>
            </a:r>
            <a:r>
              <a:rPr lang="en-US" dirty="0" smtClean="0"/>
              <a:t> en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ocupada</a:t>
            </a:r>
            <a:r>
              <a:rPr lang="en-US" dirty="0"/>
              <a:t> </a:t>
            </a:r>
            <a:r>
              <a:rPr lang="en-US" dirty="0" smtClean="0"/>
              <a:t>y la </a:t>
            </a:r>
            <a:r>
              <a:rPr lang="en-US" dirty="0" err="1" smtClean="0"/>
              <a:t>última</a:t>
            </a:r>
            <a:r>
              <a:rPr lang="en-US" dirty="0" smtClean="0"/>
              <a:t> en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conquistada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722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65625" y="385763"/>
            <a:ext cx="6715125" cy="4989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La Reconquista </a:t>
            </a:r>
            <a:r>
              <a:rPr lang="en-US" sz="3000" dirty="0" err="1"/>
              <a:t>empieza</a:t>
            </a:r>
            <a:r>
              <a:rPr lang="en-US" sz="3000" dirty="0"/>
              <a:t>.  Los </a:t>
            </a:r>
            <a:r>
              <a:rPr lang="en-US" sz="3000" dirty="0" err="1"/>
              <a:t>cristiano</a:t>
            </a:r>
            <a:r>
              <a:rPr lang="en-US" sz="3000" dirty="0"/>
              <a:t> </a:t>
            </a:r>
            <a:r>
              <a:rPr lang="en-US" sz="3000" dirty="0" err="1"/>
              <a:t>mandan</a:t>
            </a:r>
            <a:r>
              <a:rPr lang="en-US" sz="3000" dirty="0"/>
              <a:t> </a:t>
            </a:r>
            <a:r>
              <a:rPr lang="en-US" sz="3000" dirty="0" err="1"/>
              <a:t>gente</a:t>
            </a:r>
            <a:r>
              <a:rPr lang="en-US" sz="3000" dirty="0"/>
              <a:t> para </a:t>
            </a:r>
            <a:r>
              <a:rPr lang="en-US" sz="3000" dirty="0" err="1"/>
              <a:t>ganar</a:t>
            </a:r>
            <a:r>
              <a:rPr lang="en-US" sz="3000" dirty="0"/>
              <a:t> la </a:t>
            </a:r>
            <a:r>
              <a:rPr lang="en-US" sz="3000" dirty="0" err="1"/>
              <a:t>tierra</a:t>
            </a:r>
            <a:r>
              <a:rPr lang="en-US" sz="3000" dirty="0"/>
              <a:t> de la </a:t>
            </a:r>
            <a:r>
              <a:rPr lang="en-US" sz="3000" dirty="0" err="1"/>
              <a:t>península</a:t>
            </a:r>
            <a:r>
              <a:rPr lang="en-US" sz="3000" dirty="0"/>
              <a:t>.  Asturias (en el </a:t>
            </a:r>
            <a:r>
              <a:rPr lang="en-US" sz="3000" dirty="0" err="1"/>
              <a:t>norte</a:t>
            </a:r>
            <a:r>
              <a:rPr lang="en-US" sz="3000" dirty="0"/>
              <a:t>) cambia en el </a:t>
            </a:r>
            <a:r>
              <a:rPr lang="en-US" sz="3000" dirty="0" err="1"/>
              <a:t>refugio</a:t>
            </a:r>
            <a:r>
              <a:rPr lang="en-US" sz="3000" dirty="0"/>
              <a:t> para los </a:t>
            </a:r>
            <a:r>
              <a:rPr lang="en-US" sz="3000" dirty="0" err="1"/>
              <a:t>cristiano</a:t>
            </a:r>
            <a:r>
              <a:rPr lang="en-US" sz="3000" dirty="0"/>
              <a:t> </a:t>
            </a:r>
            <a:r>
              <a:rPr lang="en-US" sz="3000" dirty="0" err="1"/>
              <a:t>que</a:t>
            </a:r>
            <a:r>
              <a:rPr lang="en-US" sz="3000" dirty="0"/>
              <a:t> </a:t>
            </a:r>
            <a:r>
              <a:rPr lang="en-US" sz="3000" dirty="0" err="1"/>
              <a:t>quieren</a:t>
            </a:r>
            <a:r>
              <a:rPr lang="en-US" sz="3000" dirty="0"/>
              <a:t> </a:t>
            </a:r>
            <a:r>
              <a:rPr lang="en-US" sz="3000" dirty="0" err="1"/>
              <a:t>escaparse</a:t>
            </a:r>
            <a:r>
              <a:rPr lang="en-US" sz="3000" dirty="0"/>
              <a:t> de los </a:t>
            </a:r>
            <a:r>
              <a:rPr lang="en-US" sz="3000" dirty="0" err="1"/>
              <a:t>musulmanes</a:t>
            </a:r>
            <a:r>
              <a:rPr lang="en-US" sz="3000" dirty="0"/>
              <a:t>.  El </a:t>
            </a:r>
            <a:r>
              <a:rPr lang="en-US" sz="3000" dirty="0" err="1"/>
              <a:t>norte</a:t>
            </a:r>
            <a:r>
              <a:rPr lang="en-US" sz="3000" dirty="0"/>
              <a:t> de la </a:t>
            </a:r>
            <a:r>
              <a:rPr lang="en-US" sz="3000" dirty="0" err="1"/>
              <a:t>península</a:t>
            </a:r>
            <a:r>
              <a:rPr lang="en-US" sz="3000" dirty="0"/>
              <a:t> </a:t>
            </a:r>
            <a:r>
              <a:rPr lang="en-US" sz="3000" dirty="0" err="1"/>
              <a:t>gana</a:t>
            </a:r>
            <a:r>
              <a:rPr lang="en-US" sz="3000" dirty="0"/>
              <a:t> </a:t>
            </a:r>
            <a:r>
              <a:rPr lang="en-US" sz="3000" dirty="0" err="1"/>
              <a:t>poder</a:t>
            </a:r>
            <a:r>
              <a:rPr lang="en-US" sz="3000" dirty="0"/>
              <a:t> con el </a:t>
            </a:r>
            <a:r>
              <a:rPr lang="en-US" sz="3000" dirty="0" err="1"/>
              <a:t>ayudo</a:t>
            </a:r>
            <a:r>
              <a:rPr lang="en-US" sz="3000" dirty="0"/>
              <a:t> de la </a:t>
            </a:r>
            <a:r>
              <a:rPr lang="en-US" sz="3000" dirty="0" err="1"/>
              <a:t>gente</a:t>
            </a:r>
            <a:r>
              <a:rPr lang="en-US" sz="3000" dirty="0"/>
              <a:t> </a:t>
            </a:r>
            <a:r>
              <a:rPr lang="en-US" sz="3000" dirty="0" err="1" smtClean="0"/>
              <a:t>refugiada</a:t>
            </a:r>
            <a:endParaRPr lang="en-US" sz="3000" dirty="0"/>
          </a:p>
        </p:txBody>
      </p:sp>
      <p:pic>
        <p:nvPicPr>
          <p:cNvPr id="28675" name="Picture 2" descr="http://t1.gstatic.com/images?q=tbn:ANd9GcTxW5uUzqGalpeeD4knnqZoj1OOyDVsm_M9z5rrASdxiJwZNJrunA:lossellosdeluismi2.files.wordpress.com/2012/05/documentos-00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641621">
            <a:off x="387350" y="1992313"/>
            <a:ext cx="3817938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756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750"/>
            <a:ext cx="5316538" cy="3311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El </a:t>
            </a:r>
            <a:r>
              <a:rPr lang="en-US" sz="3000" dirty="0" err="1"/>
              <a:t>Emirato</a:t>
            </a:r>
            <a:r>
              <a:rPr lang="en-US" sz="3000" dirty="0"/>
              <a:t> </a:t>
            </a:r>
            <a:r>
              <a:rPr lang="en-US" sz="3000" dirty="0" err="1"/>
              <a:t>Independiente</a:t>
            </a:r>
            <a:r>
              <a:rPr lang="en-US" sz="3000" dirty="0"/>
              <a:t> se </a:t>
            </a:r>
            <a:r>
              <a:rPr lang="en-US" sz="3000" dirty="0" err="1"/>
              <a:t>establece</a:t>
            </a:r>
            <a:r>
              <a:rPr lang="en-US" sz="3000" dirty="0"/>
              <a:t> en Iberia y la capital </a:t>
            </a:r>
            <a:r>
              <a:rPr lang="en-US" sz="3000" dirty="0" err="1"/>
              <a:t>es</a:t>
            </a:r>
            <a:r>
              <a:rPr lang="en-US" sz="3000" dirty="0"/>
              <a:t> Córdoba</a:t>
            </a:r>
          </a:p>
        </p:txBody>
      </p:sp>
      <p:pic>
        <p:nvPicPr>
          <p:cNvPr id="29699" name="Picture 2" descr="http://4.bp.blogspot.com/--nupQ7OI9mY/Ul3LIjefOmI/AAAAAAAANpo/Nqk6BPxIbsc/s1600/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3863" y="406400"/>
            <a:ext cx="3825875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913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76463" y="1524000"/>
            <a:ext cx="9032875" cy="10477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Los </a:t>
            </a:r>
            <a:r>
              <a:rPr lang="en-US" sz="3000" dirty="0" err="1"/>
              <a:t>cristianos</a:t>
            </a:r>
            <a:r>
              <a:rPr lang="en-US" sz="3000" dirty="0"/>
              <a:t> </a:t>
            </a:r>
            <a:r>
              <a:rPr lang="en-US" sz="3000" dirty="0" err="1"/>
              <a:t>establecen</a:t>
            </a:r>
            <a:r>
              <a:rPr lang="en-US" sz="3000" dirty="0"/>
              <a:t> </a:t>
            </a:r>
            <a:r>
              <a:rPr lang="en-US" sz="3000" dirty="0" err="1"/>
              <a:t>una</a:t>
            </a:r>
            <a:r>
              <a:rPr lang="en-US" sz="3000" dirty="0"/>
              <a:t> </a:t>
            </a:r>
            <a:r>
              <a:rPr lang="en-US" sz="3000" dirty="0" err="1"/>
              <a:t>nueva</a:t>
            </a:r>
            <a:r>
              <a:rPr lang="en-US" sz="3000" dirty="0"/>
              <a:t> capital en León</a:t>
            </a:r>
          </a:p>
        </p:txBody>
      </p:sp>
      <p:pic>
        <p:nvPicPr>
          <p:cNvPr id="30723" name="Picture 2" descr="https://encrypted-tbn0.gstatic.com/images?q=tbn:ANd9GcRhW21PssMScR7eVsmlzZd8ibv4yKA-3kXyxvatRU3tFVDy1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1838" y="2571750"/>
            <a:ext cx="4675187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1013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141663" y="4327525"/>
            <a:ext cx="8462962" cy="1317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España</a:t>
            </a:r>
            <a:r>
              <a:rPr lang="en-US" sz="3000" dirty="0"/>
              <a:t> se </a:t>
            </a:r>
            <a:r>
              <a:rPr lang="en-US" sz="3000" dirty="0" err="1"/>
              <a:t>separa</a:t>
            </a:r>
            <a:r>
              <a:rPr lang="en-US" sz="3000" dirty="0"/>
              <a:t> en </a:t>
            </a:r>
            <a:r>
              <a:rPr lang="en-US" sz="3000" dirty="0" err="1"/>
              <a:t>pequeños</a:t>
            </a:r>
            <a:r>
              <a:rPr lang="en-US" sz="3000" dirty="0"/>
              <a:t> </a:t>
            </a:r>
            <a:r>
              <a:rPr lang="en-US" sz="3000" dirty="0" err="1"/>
              <a:t>reinos</a:t>
            </a:r>
            <a:r>
              <a:rPr lang="en-US" sz="3000" dirty="0"/>
              <a:t> </a:t>
            </a:r>
            <a:r>
              <a:rPr lang="en-US" sz="3000" dirty="0" err="1"/>
              <a:t>feudales</a:t>
            </a:r>
            <a:r>
              <a:rPr lang="en-US" sz="3000" dirty="0"/>
              <a:t> y Fernando de </a:t>
            </a:r>
            <a:r>
              <a:rPr lang="en-US" sz="3000" dirty="0" err="1"/>
              <a:t>Castilla</a:t>
            </a:r>
            <a:r>
              <a:rPr lang="en-US" sz="3000" dirty="0"/>
              <a:t> </a:t>
            </a:r>
            <a:r>
              <a:rPr lang="en-US" sz="3000" dirty="0" err="1"/>
              <a:t>conquista</a:t>
            </a:r>
            <a:r>
              <a:rPr lang="en-US" sz="3000" dirty="0"/>
              <a:t> León</a:t>
            </a:r>
          </a:p>
        </p:txBody>
      </p:sp>
      <p:pic>
        <p:nvPicPr>
          <p:cNvPr id="31747" name="Picture 2" descr="https://encrypted-tbn1.gstatic.com/images?q=tbn:ANd9GcSf4RS4miueO9YLDONrS8bq2zyrq66Np63GCIqAYHIijkW3rl-JF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8863" y="296863"/>
            <a:ext cx="5151437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1094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750"/>
            <a:ext cx="5599113" cy="3311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Los </a:t>
            </a:r>
            <a:r>
              <a:rPr lang="en-US" sz="3000" dirty="0" err="1"/>
              <a:t>musulmanes</a:t>
            </a:r>
            <a:r>
              <a:rPr lang="en-US" sz="3000" dirty="0"/>
              <a:t> </a:t>
            </a:r>
            <a:r>
              <a:rPr lang="en-US" sz="3000" dirty="0" err="1"/>
              <a:t>atacan</a:t>
            </a:r>
            <a:r>
              <a:rPr lang="en-US" sz="3000" dirty="0"/>
              <a:t> El Cid en Valencia y </a:t>
            </a:r>
            <a:r>
              <a:rPr lang="en-US" sz="3000" dirty="0" err="1"/>
              <a:t>después</a:t>
            </a:r>
            <a:r>
              <a:rPr lang="en-US" sz="3000" dirty="0"/>
              <a:t> de 10 </a:t>
            </a:r>
            <a:r>
              <a:rPr lang="en-US" sz="3000" dirty="0" err="1"/>
              <a:t>días</a:t>
            </a:r>
            <a:r>
              <a:rPr lang="en-US" sz="3000" dirty="0"/>
              <a:t>, El Cid </a:t>
            </a:r>
            <a:r>
              <a:rPr lang="en-US" sz="3000" dirty="0" err="1"/>
              <a:t>emergie</a:t>
            </a:r>
            <a:r>
              <a:rPr lang="en-US" sz="3000" dirty="0"/>
              <a:t> con 4,000 caballeros y </a:t>
            </a:r>
            <a:r>
              <a:rPr lang="en-US" sz="3000" dirty="0" err="1"/>
              <a:t>ganan</a:t>
            </a:r>
            <a:r>
              <a:rPr lang="en-US" sz="3000" dirty="0"/>
              <a:t> contra los </a:t>
            </a:r>
            <a:r>
              <a:rPr lang="en-US" sz="3000" dirty="0" err="1"/>
              <a:t>musulmanes</a:t>
            </a:r>
            <a:endParaRPr lang="en-US" sz="3000" dirty="0"/>
          </a:p>
        </p:txBody>
      </p:sp>
      <p:pic>
        <p:nvPicPr>
          <p:cNvPr id="32771" name="Picture 2" descr="https://encrypted-tbn3.gstatic.com/images?q=tbn:ANd9GcT0LNoYU7_ej34VUJGZnnNDISKj6lDMfMYIxvLZV80aAUMlTZuD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4913" y="971550"/>
            <a:ext cx="535781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13" y="428625"/>
            <a:ext cx="2508250" cy="11509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1200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5048250"/>
            <a:ext cx="11655425" cy="12017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Los </a:t>
            </a:r>
            <a:r>
              <a:rPr lang="en-US" sz="3000" dirty="0" err="1"/>
              <a:t>musulmanes</a:t>
            </a:r>
            <a:r>
              <a:rPr lang="en-US" sz="3000" dirty="0"/>
              <a:t> </a:t>
            </a:r>
            <a:r>
              <a:rPr lang="en-US" sz="3000" dirty="0" err="1"/>
              <a:t>pierden</a:t>
            </a:r>
            <a:r>
              <a:rPr lang="en-US" sz="3000" dirty="0"/>
              <a:t> la </a:t>
            </a:r>
            <a:r>
              <a:rPr lang="en-US" sz="3000" dirty="0" err="1"/>
              <a:t>mayoría</a:t>
            </a:r>
            <a:r>
              <a:rPr lang="en-US" sz="3000" dirty="0"/>
              <a:t> del </a:t>
            </a:r>
            <a:r>
              <a:rPr lang="en-US" sz="3000" dirty="0" err="1"/>
              <a:t>poder</a:t>
            </a:r>
            <a:r>
              <a:rPr lang="en-US" sz="3000" dirty="0"/>
              <a:t> </a:t>
            </a:r>
            <a:r>
              <a:rPr lang="en-US" sz="3000" dirty="0" err="1"/>
              <a:t>pero</a:t>
            </a:r>
            <a:r>
              <a:rPr lang="en-US" sz="3000" dirty="0"/>
              <a:t> no en Granada (</a:t>
            </a:r>
            <a:r>
              <a:rPr lang="en-US" sz="3000" dirty="0" err="1"/>
              <a:t>sur</a:t>
            </a:r>
            <a:r>
              <a:rPr lang="en-US" sz="3000" dirty="0"/>
              <a:t> de </a:t>
            </a:r>
            <a:r>
              <a:rPr lang="en-US" sz="3000" dirty="0" err="1"/>
              <a:t>España</a:t>
            </a:r>
            <a:r>
              <a:rPr lang="en-US" sz="3000" dirty="0"/>
              <a:t>) </a:t>
            </a:r>
          </a:p>
        </p:txBody>
      </p:sp>
      <p:pic>
        <p:nvPicPr>
          <p:cNvPr id="33795" name="Picture 2" descr="https://encrypted-tbn0.gstatic.com/images?q=tbn:ANd9GcS9j_y7DjyFcTp6flLN5mIcXHQHP1Vuk9SEiqGvqv8cuQFhQ-R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113" y="1308100"/>
            <a:ext cx="111252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1212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531938"/>
            <a:ext cx="11758613" cy="9667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Victoria </a:t>
            </a:r>
            <a:r>
              <a:rPr lang="en-US" sz="3000" dirty="0" err="1"/>
              <a:t>importante</a:t>
            </a:r>
            <a:r>
              <a:rPr lang="en-US" sz="3000" dirty="0"/>
              <a:t> de los </a:t>
            </a:r>
            <a:r>
              <a:rPr lang="en-US" sz="3000" dirty="0" err="1"/>
              <a:t>cristiano</a:t>
            </a:r>
            <a:r>
              <a:rPr lang="en-US" sz="3000" dirty="0"/>
              <a:t> en la </a:t>
            </a:r>
            <a:r>
              <a:rPr lang="en-US" sz="3000" dirty="0" err="1"/>
              <a:t>Batalla</a:t>
            </a:r>
            <a:r>
              <a:rPr lang="en-US" sz="3000" dirty="0"/>
              <a:t> de </a:t>
            </a:r>
            <a:r>
              <a:rPr lang="en-US" sz="3000" dirty="0" err="1"/>
              <a:t>Navas</a:t>
            </a:r>
            <a:r>
              <a:rPr lang="en-US" sz="3000" dirty="0"/>
              <a:t> de </a:t>
            </a:r>
            <a:r>
              <a:rPr lang="en-US" sz="3000" dirty="0" err="1"/>
              <a:t>Tolosa</a:t>
            </a:r>
            <a:r>
              <a:rPr lang="en-US" sz="3000" dirty="0"/>
              <a:t> </a:t>
            </a:r>
          </a:p>
        </p:txBody>
      </p:sp>
      <p:pic>
        <p:nvPicPr>
          <p:cNvPr id="34819" name="Picture 2" descr="https://encrypted-tbn3.gstatic.com/images?q=tbn:ANd9GcRN-dgfknU4C8zkIf2wi786Zor1X3CIihwoQXaABoKmQPrd6mYCt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2450" y="2459038"/>
            <a:ext cx="5227638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1469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581775" y="2063750"/>
            <a:ext cx="4498975" cy="3311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El Rey Fernando de Aragón y la </a:t>
            </a:r>
            <a:r>
              <a:rPr lang="en-US" sz="3000" dirty="0" err="1"/>
              <a:t>Reína</a:t>
            </a:r>
            <a:r>
              <a:rPr lang="en-US" sz="3000" dirty="0"/>
              <a:t> </a:t>
            </a:r>
            <a:r>
              <a:rPr lang="en-US" sz="3000" dirty="0" smtClean="0"/>
              <a:t>Isabella de </a:t>
            </a:r>
            <a:r>
              <a:rPr lang="en-US" sz="3000" dirty="0" err="1"/>
              <a:t>Castilla</a:t>
            </a:r>
            <a:r>
              <a:rPr lang="en-US" sz="3000" dirty="0"/>
              <a:t> se </a:t>
            </a:r>
            <a:r>
              <a:rPr lang="en-US" sz="3000" dirty="0" err="1"/>
              <a:t>casan</a:t>
            </a:r>
            <a:r>
              <a:rPr lang="en-US" sz="3000" dirty="0"/>
              <a:t> y </a:t>
            </a:r>
            <a:r>
              <a:rPr lang="en-US" sz="3000" dirty="0" err="1"/>
              <a:t>unifícan</a:t>
            </a:r>
            <a:r>
              <a:rPr lang="en-US" sz="3000" dirty="0"/>
              <a:t> los </a:t>
            </a:r>
            <a:r>
              <a:rPr lang="en-US" sz="3000" dirty="0" err="1"/>
              <a:t>reinos</a:t>
            </a:r>
            <a:endParaRPr lang="en-US" sz="3000" dirty="0"/>
          </a:p>
        </p:txBody>
      </p:sp>
      <p:sp>
        <p:nvSpPr>
          <p:cNvPr id="35843" name="AutoShape 10" descr="data:image/jpeg;base64,/9j/4AAQSkZJRgABAQAAAQABAAD/2wCEAAkGBxQSEhUUExQUFBQXFxgYGBgWGBQXHBcXHBgXFx0YGBgYHCggGBolHBQUITEhJSksLi4uFx8zODMsNygtLiwBCgoKDg0OGhAQGiwlICQsLCwsLCwsLCwsLCwsLCwsLCwsLCwsLCwsLCwsLCwsLCwsLCwsLCwsLCwsLCwsLCwsLP/AABEIAPAAvAMBIgACEQEDEQH/xAAcAAACAwEBAQEAAAAAAAAAAAAEBQIDBgcBAAj/xABBEAACAQIEBAQDBAkCBAcAAAABAhEAAwQSITEFQVFhBiJxgRORoQcysdEUI0JSYsHh8PEzchUWJIIXU4OSk6Ky/8QAGQEAAwEBAQAAAAAAAAAAAAAAAQIDAAQF/8QAJxEAAgICAgEEAgIDAAAAAAAAAAECEQMhEjFBBBMyUWHwInEUUoH/2gAMAwEAAhEDEQA/AMG+H0mR9d6i2FOkEaid6LCmC0SJ2PTSvcMmZyQNNTHryqzFSsXnCGJ0qa4E7CJ3/wAUwe2SJIgCB0k1Yog7akadZoWU4IUphTvyogYPkRBotFhTPWrnGi0bMsaFw4fIMct6rfh+namKOQTGn+a9uiQCOfLoaFm9uImu4KKpbDHfrTi8ZEaaaV6SIVWjUadjJrNi8EJzgn2jaqHwzTHPpTa6DLzvFVIPKP8Adpy9awHFCo2jtBn0NUHDk03ZfMSN9fwrx7e8aHp+VA3EVrhmjt1qL2TTBUke9fN+z2/xWo1C5rR61E2zvTDEIBm/vWKiu+8MQPTUVgULihrwKaLVDB1jN/L+v4VUARMnlQAVFTXlFM+qwZgRPOvLp3gzOae0VjAk1NTVmJYmPQVACsA0TA1NLsaVNkr62Aaoxo9loE1ZbSvcteOaU6DxjOxqU1FVr4CsGie/WvWeNZg9tK9AqpxqKwaIsxE6nXfvVN+8IE69O1TunbnQd+0fasJI8N4nXXWvQZ3J027VWVgVF3J0rCUSuPrVTOZma8NTyzWBR4rTA/KvmeKrZIO9VuTWAyWaoz+VRL1CaAD26+1QL7xzqbmapbtQBR4SZqDXInvvUy3KqHrGJC8e3yqSmaoqxWrAZrLpPtXpAHLWqiZqKtFUGiErVwSaGf00q0NS2WSL0EU7/wCBMcNbuqCXZyCNICGApjuTvSRH61t+D3x+io53TQtsQoY7dRuKhmm4pNfZZKwnCcLTDpl0ZmjNIBadRqDIy9B2mstxHgjNdm0hZXlhA0WCQyk7aEH2rWYriduGZl84hTDAQVEgr1BqVslreZGAKqCRMeUj7zDmwgiuSOWcXbKcLRhcBwO5dkjyqu7MDAPTuddqAx+DNvcg+k6fPtXRLN4ujuSCVQBNDObUZz+8eU+tZHFWS2ZIltSoGs85+cirwzNvYyxJp/ZlyJ2qgjWmGIslNCpBPUVQenOulM5ZRBnXvXgXnRNyzV+GwOYidTyHIc9e9ZySKY/TSnvwAgT+Zry5hzrtR72crGdxpHT2q3F2CmWeYmk5nYvSY0ql2IGtHp/OqHQ04uW9M/KY9/7FD3GXrT2cc/TR8MBCyKgwIoplXnp3FV3VK7mRyNYhLE0rBDVb71c1UtQIkRUlNeRU1WsA0rNpULepry6tStRIqg8dl7tUp6VG76V7bXNvt0pS9Oy1DWx8OAth3LtlRDBbpmjQ6bT33JrM4PBNcIVFZ25BQSfpyro/CfClz9ES1dYWpui6w+8WCwQpjbUVLKnJUh2+C2e2eEXshADx5T5dRvOsrJzD8KAv8OaCJAJ0KnMCZOozH73pXRCrZSFy6xzI5RppXOvGnCsRbm4GIXvBXtLDb3FcntT5D48yl2xabWQlHLKYgaFRB6GdeutL8HcQZhOoVpbmdtJ3FKk8X3LLfDxC505qSdP4kPI/SmOMu+XNbi4jjMjbAiRI9RrNO4SWn5OjHli7RY94MC9y2GZY82oAmAA3XSTFIuNQXzKAAwBIEb+3pT3F3gtpEb77yYEHXMd+mkUqxVhFAa5mLHZVMTzmSDoJjblT43TsGSGhfhbozQ0QRpPbX2NaHgWFXPIIBgsM3MCsneugSdh84qpfEl0f6eVT+8QGaPVtB8qrOLktEff4Li2b2/grbMjEqc+5VScvaZ20pRxtgSBGinKsg6DXkf71rJvx7FsTOJvddHIHyGlQfjGJB8164YGzEnTvNJDHJPbJ/wCQn2h9i2z2/hwoCnl19aW4HC5iyqVAUGWaPNHSeVVLxcuDnjPGmgGvUEUKmIVedUpl+UFTTJ3UB3XKeq/zFCuhHdZ5cvblRdq8sdaGvGW0phMqjxu9/gg4oYiKLv0E1Y4GfTU1qoVYDWQppMS1eWjVN19SKmjU7KQewxmplwLhjX76210zESTyG5J9BrSq0da6D9llgPduMdwB8pOnuYpHo6vFm7wOCTD28lgAKNyN2PVjzpbf4o1snn61qjcB5VnvFHCwUzTEc9h79KjKX0yEUr2Rt8WVonSee1MnkoQwDqRB7g1z74jIrK4gg6ekcqN4TxZ1mDPQUOT8jvGq0K/EfhNC6EIHKsWVNvi2xqUHL4i6mP2h70B+hp8OLRdluBmLNAlhoQqj7mWCCp1I9q2mMurft81JIIYfsOPusPQ1lcXi3U3bi6Wn8uJtLAKYgDKGUnZLgAkjXTvoZXJaDilxdMRXLpDlmLFQoEEjzMRrlMSIO502FJMfiixJ5n6f0q/G39Ty96WTzO9UhCtlJ5NUC44HL2mujfZ59nlu9at4i+SyujEJtGvlM89JrAYgZkIA13HtXV/AuMvL+jLZuXLlkW1V0dVCEEQTbYCQVbTWZg1sl0RSt2ai5wDh+FtqHt2EC7ZoknrrqaXthcDfUraFl5MnLBJPU8yaX8Z8OpisW94jOQIC3CSkgRMDlMUTwzhueFfDWkaCSEylkgxOZQIJnQTUW7VoolRzbx74ZGH/AFlseRjEdDWGOprv3iPh6mw1tpIOgLakdNeZFcHxNgo7Kd1Yj6xVMU+USWaNOwbY0bgjM9apZPwrzDNDdtjVCVl97Shiavugkiq3WKwCuKmtRNSWsKNb5I1qyw9VXNahakHtTsaOmMrRM10L7KsQ3xrqDnaJJ6FTp+JrnyrtXXPs34X8HDm4whrxEf7F/M1Ob0dbVRGXBwjz+vum4rQxZiNf9oMAdNK0l1fiWWVtwCD3HWhUwdkuzFZzEMfUDKD8hRt3EiCBoK5tIWSkzj1m8bGdAQyC4f1bfdI7funfavheB81vQ/tId09+a96H4t5brg7BmJ+dKbF8pczg6gfOeR6irxVoMlT0arDcRIU9qNwpR7r5gvw79oBj+64OST6+TXkYrPW74dS6CBsy/un8jyNOfDTjMmbYfFDT+7lk/gKCVMSW4nP+M4N7V17b7oYJHM8j7iDQJFMeM403nNwnVzM/QD2AApZcblVkBskj6E12P7OcNlwOHbWclxzvu7sBp1jn3rjd0gI3sPqK6f4IxIxPDls/Ea21pvhnKYBElkLdvNG/KpZviNj+VGy4XcBcldwYaNI6H8ad37wVTED00rOcDwpsGWu/GkfDO3lIMxoetMMU06cq5eVFZQuRkvE95nOUTHOuNeIRGJugcm+sCa77isGBmbtX5+4rreuGZzXHM+5q2DyL6hrikgSfyqLCKtK79gDVTf1roORhp1g1Uwr60fIO2lfGsZlNyvFFRepJQFGrDWptZ150Pfaj7V6QPrTMtjSeme4a5pqK6B4S8TXQ9u3dvi3ZVSJZVO2wrn50Om1OfDlp7l+2iQCTuQCOux9KSaTR1QS6Z3Dhz23AFu6lydZBB19uXarGtbzQ/C+H5E1AZ9JcgT7RsO1X8QxqoDrrXHKgOW6RyjxooW+6jXMZ9Oo+dZktvWr8TMHe60SRDCOhhTPYHKax7yJ7HWuzF8UTnpltrEtay3U2nKeh5ww6EfhT3iuMyWFuWxC3s6H+AsozAHnIBAPekfD7mXNnUtZby3AN1HJh0IOoplx2yyYbDgNns5nh12YnLlJHJgMwINM1shezP3V0oMb1ffeqiKYd9lV2WBXrH0Nab7Pj+su4e4NLygqSJHxLZJAI5ggn5Cs0dDNMeE41rVxLg/ZYET25fKlmrTBB1JM7FwfwyLZDXEHbKMuvUwZPvTbGNBA7j6Vjf/FFGAULB0Gp5/Kg8bxp3Y53ynbKoJI9elcUoSO1Sc3bZpPEfF0W2yg+YggRyrhmL4TdQzow6itw6tdbKAY6mjcXwaLe2tVg1j19iTxqZyu5ImRE1UTJrQcVwZEsOW4pXhiGMRXQccotOiFg6RUbra0RiMPl1FCXiedYVlZM1YhqqrUbSgKFuavwkn0oa5pRnDkjmZpimPsKFHcNxbW3V0MMCIPetV4b+znEYhc92LFs7ZhLEdlkR71tsP4YweGXKttbjSPM8EztpyFTlJLs6PcSK7+JvoFD3hBKqfJGpgHY7Amp8R4O3NyfaJ+tZ3xhca4SAYS3JHdxqPrHzFb3BXfj4a1djVkUn1jX6zXPOOrQuOb8nOsXw5vjQnO1dB9kJ99hSbCcCa+3kDW3OhDK2Q+jxEdjXRsZhwodjs36uekgs30X61isLwjFO+WzkC7s75iFHKZOpjlVsL0DM96BW8M3MMwa7iLFhthlYszdhbG89Kc43B21w1yzmS290A+dCgkGQ/w1JyN309KvGFTDh3Rwzr/qYpgAFO2W0v73KabJwREtBxLFhmJJljPU86eUq2c/ZxniFhrblHEMPfuI6iOdCM2tbzxJYtXyyt+qvL90kaEDr1H4Vj7FgDUjNvtt8+lGMrRVWyOFtFth71G/ZA33/Cir2J5HnsoqtsNHmc+wprH4ANm2SwPQg/I12W5h7auSyk/EAdD6gSPn+NYHgPCDcvRuwQvkAnKqgE+rajTsa6ngcPmsKu5tkhf9skD6RXL6h9F8cOHYi4Vw7PcLHYVdx1woI9q0GHw4t22brSC8ikm5dYKi6kmo9sZO2ZxuFj4ZLacz2Fc6dB8ZsmiyY9K1fjHxR8Y/DsiLc+7+vQdqz+CwxGrbn6CuvGmlbEypNqJ5jE8lCJhMy60RjrkkAUUZVYqhJxUm/wAGev2YMVBaPxXmaqGwpHKsczGPDeHPiLqWrYLO5gD++Vdy8FfZ5YwX62/F68NR5SQh7D9o96D+yrwt8C3+kXEb4tzQZhARPxk/yroLsOWsew+VCTG6EvE8femYS1b/AIpZyO42X01rD4rxEzYm1bBMG4J7/wBxTbx3x0oCqRoNWNY7whwp3vfplwZbNsF5O76aR0E1OMU7YW6NRxnC/FIRQAE012e6ROv8K6e/pWr4TiETDW0kDKgWNyDG0czWUw2OCAfEQkkPdY6+QNOQdNSAs+tM/D9lPhs9hpYsQdCPORq0z5hqR0lY5VuOgKdH3iO9bZVtkkD4stG5Cr5lH/uVfnQN7iakZSDlG1u3z7M37P401scDS7czO0IgCKsxP3nZj66+wox+H2lChT+5z/hYj5jWmSFbs5P45xtzELlZfh2U+7bXaeRPWuk8BX/obOYAQiwJnl10rO8Q4J+mXBZtnyQC7awqyZ12k6078RYxcPhsq/dRQB+AoZJWqNFbOc+MsQLt82wRAMsdD7ClGLcKsA6VQrZnZ+ZJJPU9qExNzMwXlTpVo6Y1GN/YZw/D6Fz7CiMAPi3tgcoYgHaQpOvYb+1U4i4EHtRPh9fKzRrmVZ6K8g/PShP4tnRhjclFf2a/7PLU48MhkLaYMw0zE5QT7tMdhXU3RSZIU6bxBjvG9c6+zYAPiP8AtA+bVvrl0BSToAOfQU+OKcdkfX6zVHwkU4koAcyoFGpnUADmZrkH2geJlxBW3aJ+EhnQBQ7bAgDkNd+tFeOfFf6QTbQxYB/+Q9T/AA9B71j8MgPnbn90dO9K2vCKQwvGk5vb8fX5ZCzho8x1NEC5lBJr65c5nagbjm42UbVgSfHrshh1LNJ5UbijIIHtRGHsBF786VcRvae9GybXCIMqE6700sqCJNBcOPWjMsbCiSiqVn6I4jxE/ESwmjOpdj+5bGknuTt6UNxjiQt2oUgfy/rVluyBev3Tu+RQeiIDp82Ncw8YcZdiiW/vOSoHTzan2EVzU5OkLdFvCsO2Pv57mlhGJVd8+XcnqAa3XF8OFsraXZnQNOmn3yPSBS/wrY+DZA8qhbX3m01zR+Aq3xdxCxdtZPjJpclssEhD5Y3iTMTymqvrQqTbCEdnvJbYAoii40EDUghP1i8hqw/2imnDcGMpVAck/eJ1dmPU8qw+D49N1A4K4dV2UkifujN5fM2UVqP+dLC6/roz5vuaQAAF/A0trqx/an/qzTXLkAwv75ERsogfOk3HMZkgRqSoG2+SfpMUnu+P8MBH62cpGw3Jn515hcSmOdsQoY2rWYqrCM1wKBp/CI+ZNO3rQjg12grBMLVtraea4dW33PL5VgPtB4ixAtBhrq0duVbC8f0WwcxPxHBZ255m1Pp0rkXF+Im9fbkogCfXepwVu2FadHioFT+fU9fShcKoNyjLhmF5f2aBwR857TVrOlraCOJvpR/AnhSdlCHNHQ6Axz1IpTxEabUfwPEgLqCQVZTG8Ed+hAPtST+J0em3la/B0n7PcOUW+x3DIP8A65gR7NNCePeOyf0a2d/9SO+yfgTSfBcauWTcS3GQqozzBAVQucE6EkQPUUlxuOyKYgM2wAkidyW3LHnQU3xUUO8dZnmyf2v38C/GuC2QLop1J3J/ADtVIuQO/wCFTSyY7nc0HimA0p0q0c2TI2+TPMRcLaDWj7NsWgBu25pfhsTl1G5+gr67iCQe9GiUZpb8h2PxmVRG9K3uZ2qFwFqvs4XKKwkpObJBCtF2MSI1FCviFjWqbd/TSsByro7nx/jXw7czGgM9IM1y04h72Ia8rfCUaguNgd2Uc9RTb7QeLKma2DrDKADyMGT6Vz1ca+mp0EDnA6DpSQVKxbV7Nvb4isecs7mQCz6Ak6ELGo7d6svY+SCqqsEaAaEx9dR9aw9smc0knrz+dPLOMzoWZtVGo7dR3oSh5Ov0/qUpVX7RobniHKVJDyoIEZIM7yDuddOlBP4rIYt8N5yFP2Pu7bbFonXekv8AxLNvr022oPE4saxFFYonNL1UnJ8Vo0WF8WO95VVSXuZbQlUOkgDTr37V2vhWH+DbgamCf+46/wBiuD/Zvh/i8QQ5ZyAt6HYE/M12huJlxcVTCp5C38US0ekxST10Bzc+zO+McaMjM2yzp+8a5XirLg/GYQHmB25Gtdj0bE34zRaQ6/l760q8TXlKXBzR1UADYR/mqQVKhH3Ykw2J5czAry68XZ5GKULdIaelNMU0orDcGaYtGVoNxAzA1TwSWbKD1+UVUmLPsf8ANDWcQbb51JGs0H0Vhl4zUjUcUxLfDtgSAinQtMa8hA3396W4ZGPmP+P61R+mhwJWAswOpJkmfWvbnEdIGgHSglSKTyqXnRdicSFB+gpYtlrhk7V8jF2k0wPltUxD5u30A3DyFXizGh9faqsPqCfeqMbxMHRRqOfSsJaSsIu5QZ6UHiceToNKDLljrrXttZPatYjkS9aLsHShJk0VZ2rClnG8Ub113mROnpS4UTcgVQ0VmBBeCTO6ICRmYLoMxEmNBz9K1eF4dhhauW2dtWgnKM3lmP8AZJnQTWKt3ipBHIz8qY3eJWmDGLiEiSqwVLTy6CKWSvyPjaT2iriuHFsqUnKwOhIMMDBA5x0mlxuVZj8TnYZRlUCFBiY31PM0NRFfZ1L7I+GFVu4lhAIgHnA1PoCedNbpOHwt5rjb3rr9NCRHttWT8MeIblnBfDCsZdiCBIyiAR2jah+NeLmuyCjREa+kUvG2FWiy7xlFUojm7cY6kSLad+rEUg4rdcFg5ltAx69G+VA2rsHMOW47daZYlfjWtNXtiR/EnT1WmWh6UkKQNKaWDKClitpR3DbuhHeawI9nll4MdDVpsZ3gbDehsQ0OSKMwdwBe5ojKroYWcKp1OiD6/wBKAvvmOVfuj8alisWYyjc/Sp2rOS1J3NYeTT0gey0BjXmJx6kQDVOKMJHWqLNsKMx9qxHlqiNy60RsKhED1r1vMe3OvLrfKgA8TY1JGiorXsVgElou3egRFWYPCbTv+FXtazEkbTRRX2ZVYvvKJ1M1A3I2YekUTcblCk+lCse4rMgU3Wn+lVUSV71UyxQGRXXwrS8I8D4zEZctoorbPc8gjrG8e1DeJPDF/A3RbugEt90ocwbtG4PY70LV0Gn2ajwYgOGT0u//ALFA+IcOMjHmPrqPzph4fwF3ChbV9Sjy5CmNnQMJjYyp0objokOOqt+f8qlH5HeleP8A4YyINEYO+UYRyMr/ADH4irsDbslj8ZnAnQJGo7k7Udi8Kl91+AgtKNO3r696tZyRi+0Lr+AL3VFqIufdkwAeYJ7QaM/5bcSRdtFhyGb8Yim+FwNhAMxN5pmBoJGk6bU+tYpWtsFthYHljrU5Sa6Lwwp9nNb9tlaGBBovCxzrXXcOW0ZZ9RSfHcFGpTy/30p1JCSwNbQqDAvFT4hjdAOlQvcPdDygxB9prxOGEkZjvseR/rTWSp9AtpcxlthXmIuz/KjrnDCpgzHWqMZgcgkSY3G/oR2msDg0NOC+FbmIsNdDhQOUTMcyZ0FZ/EWihINPOCcbeypQg5ehmNedAYsG7cYiNdzSLlbsdwTS49i9JphhrOXU70RhcNkGkHqedTLHkdehpisMPHciIWf2vYUXhrcLFDpcBMMINXpWLpJ7QmvMRPeqh9atxI1NUiszzCab11D7M/BNq6n6RiUliZtK20D9sjnJ2npXLC1dn8P8bGOw6C2/6PfTKFJXyyPkHU9O/KkyNpFMcbZuHHxFKN5bg2I+hFZXGYJG+K11Q2JUq2aIlFMpHYEfOmN/G3HChwLd5dND5X7oTuD0OtDXsQGCXTusq49oYfLX5VzNnbCJze1x98TfZ7gystxREz+8v4mrcWwLAHmSPnp/Ol3ESqY3EBdiFce0Gi+Kn9obaH+ddCQYP+O/BkL6wx7SPlpTPhl+0QfiFgQQIE7fzoPiafrWI5mfY6/nQtnEG3czD+5qhx/GRsuH49V0t4dn9mPzp2/GL5TKtkJPMg6emlY/DY523cCec/0rQ8MvXwGCMHBGxYH35VHJBdnVjlYNiRd/bfTtNTw9rSdfeh20Y/EYSNSJqrF8XWIHsOZpqYeSXYXetgqFOzFk9D95T7GqeHQUBb7p0f1BjOO4/Chb2Nj4a81l27Ezp9QKnwvEAWyDzB+ZJo06E5JyHNrBK2ZTowJHY/5ofGYEKRIj9lvQ6flV13FAO3oo9TlAqWPxYOh5IJ9Z0FIuVldNGUZSCQfvKSPcT+VfM4EaeU8+YPap4y9Ny4R/5g/DWhjd8rDoZqqHU/4lwPLmPrVd4/1/OoO+xHKR7V6pkH0opEMmTwRvjSPkf5V7ZxGlfM0qp5igiKxGcnF2j7EnX3qWCwj3nW3bUszEAAdSY16DvUr1gloAJJMAAEyZiK6PwjwrZwmGFzENF8nNvAtxIAjmdfnQnKiMIcmN+D/Z3hrEM5N24gBZjtm6Km0es1or+EbIAWBnZCq/lSjgXFDdwj3jI85XzaSFMSek70zsY9LjjIwcBZBHKuduVnXGCStA+JwkHIWa2SIGodCfRwcp96R4vGHDsfi5grEKzRKg7BmPLWBr1rzjPFWuXiiqWCEZiIAB3jU9Ko4vibl5GX4akOmVg1y2NSIPP60yjfYZTUemc84piv8ArT5ldQRbDLsU2HvB+lNsRbJRd9svXUSD2HKk58KX1iWsj/1UrR4NcyMCdYDaGRP3WE+q/Wq9E8UrtMzmMX7p7Zfcf0pZlkn1p9j7Ojgb/eX23+lILLc6cnNUyj3ojD4t0nKxHpVD1EUpIuZ2YySSTVeYg7makte3hOvzomPbd4jeSKNtcQykHeNgRAnvS0GvnrGsaDHuTOaTvp161daxfIk6mSaR0Vav8mJ7HesMpMLDTnPVifrVa3dT3oYX9+9RD1hnPoNS55agH1HyqlLlSJoiORetzSoq3p8qpmr0tGNm+RrCuV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Impact" pitchFamily="34" charset="0"/>
            </a:endParaRPr>
          </a:p>
        </p:txBody>
      </p:sp>
      <p:pic>
        <p:nvPicPr>
          <p:cNvPr id="35844" name="Picture 14" descr="isabel20y20fernand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0338" y="1687513"/>
            <a:ext cx="4494212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1479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95313" y="1547813"/>
            <a:ext cx="10394950" cy="12207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Empieza</a:t>
            </a:r>
            <a:r>
              <a:rPr lang="en-US" sz="3000" dirty="0"/>
              <a:t> la </a:t>
            </a:r>
            <a:r>
              <a:rPr lang="en-US" sz="3000" dirty="0" err="1"/>
              <a:t>Inquisición</a:t>
            </a:r>
            <a:r>
              <a:rPr lang="en-US" sz="3000" dirty="0"/>
              <a:t> Española </a:t>
            </a:r>
            <a:r>
              <a:rPr lang="en-US" sz="3000" dirty="0" err="1"/>
              <a:t>donde</a:t>
            </a:r>
            <a:r>
              <a:rPr lang="en-US" sz="3000" dirty="0"/>
              <a:t> </a:t>
            </a:r>
            <a:r>
              <a:rPr lang="en-US" sz="3000" dirty="0" err="1"/>
              <a:t>las</a:t>
            </a:r>
            <a:r>
              <a:rPr lang="en-US" sz="3000" dirty="0"/>
              <a:t> personas </a:t>
            </a:r>
            <a:r>
              <a:rPr lang="en-US" sz="3000" dirty="0" err="1"/>
              <a:t>que</a:t>
            </a:r>
            <a:r>
              <a:rPr lang="en-US" sz="3000" dirty="0"/>
              <a:t> no son </a:t>
            </a:r>
            <a:r>
              <a:rPr lang="en-US" sz="3000" dirty="0" err="1"/>
              <a:t>cristianos</a:t>
            </a:r>
            <a:r>
              <a:rPr lang="en-US" sz="3000" dirty="0"/>
              <a:t> son los </a:t>
            </a:r>
            <a:r>
              <a:rPr lang="en-US" sz="3000" dirty="0" err="1" smtClean="0"/>
              <a:t>enemigos</a:t>
            </a:r>
            <a:endParaRPr lang="en-US" dirty="0"/>
          </a:p>
        </p:txBody>
      </p:sp>
      <p:pic>
        <p:nvPicPr>
          <p:cNvPr id="36867" name="Picture 2" descr="http://www.angelfire.com/ar3/cristianismo/images/quem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2763" y="2700338"/>
            <a:ext cx="502285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1492 ad</a:t>
            </a:r>
            <a:endParaRPr lang="en-US" dirty="0"/>
          </a:p>
        </p:txBody>
      </p:sp>
      <p:sp>
        <p:nvSpPr>
          <p:cNvPr id="37890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539750" y="1647825"/>
            <a:ext cx="5976938" cy="4203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EL REY FERNANDO Y LA REÍNA ISABELLA CAPTURAN GRANADA Y GANAN CONTRAS LOS MUSULMANES.  LOS JUDIOS ESTÁN OBLIGADOS A CONVERTIRSE AL CRISTIANISMO Y LAS PERSONAS QUE SE NIEGAN SON EXPULSADOS DE ESPAÑA</a:t>
            </a:r>
          </a:p>
        </p:txBody>
      </p:sp>
      <p:pic>
        <p:nvPicPr>
          <p:cNvPr id="37891" name="Picture 4" descr="http://upload.wikimedia.org/wikipedia/commons/a/a1/IsabellaofCastile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4400" y="296863"/>
            <a:ext cx="3541713" cy="59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7700" y="2398713"/>
            <a:ext cx="10396538" cy="11525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8000" dirty="0" smtClean="0"/>
              <a:t>Antes de </a:t>
            </a:r>
            <a:r>
              <a:rPr lang="en-US" sz="8000" dirty="0" err="1" smtClean="0"/>
              <a:t>cristo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508625" y="-11113"/>
            <a:ext cx="5491163" cy="3311526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CRÍSTOBAL COLÓN NAVEGA A LAS AMERICAS Y DESCUBRE LAS RIQUEZAS DE LA TIERRA.  ESPAÑA ES EL PRIMER PAÍS EUROPEO A TENER UN EMPERIO DE ULTRAMAR</a:t>
            </a:r>
          </a:p>
        </p:txBody>
      </p:sp>
      <p:pic>
        <p:nvPicPr>
          <p:cNvPr id="38914" name="Picture 2" descr="http://1.bp.blogspot.com/_srDhBl_dZyI/TJiHZO7GWFI/AAAAAAAABiM/9bhC_ymlU3k/s1600/historia+carabelas-de-col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913" y="195263"/>
            <a:ext cx="38100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 descr="https://encrypted-tbn3.gstatic.com/images?q=tbn:ANd9GcSmhmt4hJuVZxK4Mqm-BagFKq8Kj38gtJmvkbrrCS-hkqEEwi2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9975" y="3367088"/>
            <a:ext cx="301307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 descr="http://america-upaep-filatelia.perso.sfr.fr/Colon_4_Map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63" y="3367088"/>
            <a:ext cx="421957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3"/>
          <p:cNvSpPr>
            <a:spLocks noChangeArrowheads="1"/>
          </p:cNvSpPr>
          <p:nvPr/>
        </p:nvSpPr>
        <p:spPr bwMode="auto">
          <a:xfrm>
            <a:off x="474663" y="4302125"/>
            <a:ext cx="2641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Impact" pitchFamily="34" charset="0"/>
              </a:rPr>
              <a:t>http://www.youtube.com/watch?v=5B_RtbPZL2Y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1588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7388" y="4548188"/>
            <a:ext cx="10394950" cy="11890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Con la </a:t>
            </a:r>
            <a:r>
              <a:rPr lang="en-US" sz="3000" dirty="0" err="1"/>
              <a:t>tensión</a:t>
            </a:r>
            <a:r>
              <a:rPr lang="en-US" sz="3000" dirty="0"/>
              <a:t> entre </a:t>
            </a:r>
            <a:r>
              <a:rPr lang="en-US" sz="3000" dirty="0" err="1"/>
              <a:t>Inglaterra</a:t>
            </a:r>
            <a:r>
              <a:rPr lang="en-US" sz="3000" dirty="0"/>
              <a:t> y </a:t>
            </a:r>
            <a:r>
              <a:rPr lang="en-US" sz="3000" dirty="0" err="1"/>
              <a:t>España</a:t>
            </a:r>
            <a:r>
              <a:rPr lang="en-US" sz="3000" dirty="0"/>
              <a:t>, hay un </a:t>
            </a:r>
            <a:r>
              <a:rPr lang="en-US" sz="3000" dirty="0" err="1"/>
              <a:t>ataque</a:t>
            </a:r>
            <a:r>
              <a:rPr lang="en-US" sz="3000" dirty="0"/>
              <a:t> entre la Armada Española y los </a:t>
            </a:r>
            <a:r>
              <a:rPr lang="en-US" sz="3000" dirty="0" err="1"/>
              <a:t>ingleses</a:t>
            </a:r>
            <a:r>
              <a:rPr lang="en-US" sz="3000" dirty="0"/>
              <a:t>.  La Armada </a:t>
            </a:r>
            <a:r>
              <a:rPr lang="en-US" sz="3000" dirty="0" err="1"/>
              <a:t>perdió</a:t>
            </a:r>
            <a:endParaRPr lang="en-US" sz="3000" dirty="0"/>
          </a:p>
        </p:txBody>
      </p:sp>
      <p:pic>
        <p:nvPicPr>
          <p:cNvPr id="39939" name="Picture 6" descr="http://www.zonu.com/images/500X0/2009-12-10-11411/Ruta-tomada-por-Armada-Invencible-o-Armada-Espanola-158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5925" y="0"/>
            <a:ext cx="2538413" cy="462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8" descr="http://www.elpodium.org/wp-content/uploads/historias3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5875" y="36513"/>
            <a:ext cx="3571875" cy="454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1605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3588" y="309563"/>
            <a:ext cx="6508750" cy="1665287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Miguel de Cervantes </a:t>
            </a:r>
            <a:r>
              <a:rPr lang="en-US" sz="3000" dirty="0" err="1"/>
              <a:t>escribe</a:t>
            </a:r>
            <a:r>
              <a:rPr lang="en-US" sz="3000" dirty="0"/>
              <a:t> la </a:t>
            </a:r>
            <a:r>
              <a:rPr lang="en-US" sz="3000" dirty="0" err="1"/>
              <a:t>primera</a:t>
            </a:r>
            <a:r>
              <a:rPr lang="en-US" sz="3000" dirty="0"/>
              <a:t> </a:t>
            </a:r>
            <a:r>
              <a:rPr lang="en-US" sz="3000" dirty="0" err="1"/>
              <a:t>novela</a:t>
            </a:r>
            <a:r>
              <a:rPr lang="en-US" sz="3000" dirty="0"/>
              <a:t> en </a:t>
            </a:r>
            <a:r>
              <a:rPr lang="en-US" sz="3000" dirty="0" err="1"/>
              <a:t>historia</a:t>
            </a:r>
            <a:r>
              <a:rPr lang="en-US" sz="3000" dirty="0"/>
              <a:t>: “Don Quixote de la Mancha”</a:t>
            </a:r>
          </a:p>
        </p:txBody>
      </p:sp>
      <p:pic>
        <p:nvPicPr>
          <p:cNvPr id="40963" name="Picture 6" descr="http://psychometamorphosis.files.wordpress.com/2012/11/193080_1180812449_large.jpg?w=213&amp;h=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4388" y="1974850"/>
            <a:ext cx="3014662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8" descr="http://upload.wikimedia.org/wikipedia/en/5/5f/Donquixo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188" y="1614488"/>
            <a:ext cx="3851275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10" descr="https://encrypted-tbn1.gstatic.com/images?q=tbn:ANd9GcSfvaWzpqwtm_Y5Flz0b_s6peemte1TM7YfwRTisYUsJJZwmxezR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0938" y="1838325"/>
            <a:ext cx="2405062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4565650" y="5627688"/>
            <a:ext cx="3490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Impact" pitchFamily="34" charset="0"/>
              </a:rPr>
              <a:t>http://www.youtube.com/watch?v=ahVsa0jAdy0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 bwMode="auto">
          <a:xfrm>
            <a:off x="685800" y="685800"/>
            <a:ext cx="3937000" cy="11525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cap="none" smtClean="0"/>
              <a:t>1701-1714 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643188"/>
            <a:ext cx="11720513" cy="33115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La Guerra de la </a:t>
            </a:r>
            <a:r>
              <a:rPr lang="en-US" sz="3000" dirty="0" err="1"/>
              <a:t>Succesión</a:t>
            </a:r>
            <a:r>
              <a:rPr lang="en-US" sz="3000" dirty="0"/>
              <a:t> Española – Carlos II </a:t>
            </a:r>
            <a:r>
              <a:rPr lang="en-US" sz="3000" dirty="0" err="1"/>
              <a:t>murió</a:t>
            </a:r>
            <a:r>
              <a:rPr lang="en-US" sz="3000" dirty="0"/>
              <a:t> sin </a:t>
            </a:r>
            <a:r>
              <a:rPr lang="en-US" sz="3000" dirty="0" err="1"/>
              <a:t>tener</a:t>
            </a:r>
            <a:r>
              <a:rPr lang="en-US" sz="3000" dirty="0"/>
              <a:t> </a:t>
            </a:r>
            <a:r>
              <a:rPr lang="en-US" sz="3000" dirty="0" err="1"/>
              <a:t>hijos</a:t>
            </a:r>
            <a:r>
              <a:rPr lang="en-US" sz="3000" dirty="0"/>
              <a:t>.  Luis XIV de </a:t>
            </a:r>
            <a:r>
              <a:rPr lang="en-US" sz="3000" dirty="0" err="1"/>
              <a:t>Francia</a:t>
            </a:r>
            <a:r>
              <a:rPr lang="en-US" sz="3000" dirty="0"/>
              <a:t> </a:t>
            </a:r>
            <a:r>
              <a:rPr lang="en-US" sz="3000" dirty="0" err="1"/>
              <a:t>quiso</a:t>
            </a:r>
            <a:r>
              <a:rPr lang="en-US" sz="3000" dirty="0"/>
              <a:t> </a:t>
            </a:r>
            <a:r>
              <a:rPr lang="en-US" sz="3000" dirty="0" err="1"/>
              <a:t>que</a:t>
            </a:r>
            <a:r>
              <a:rPr lang="en-US" sz="3000" dirty="0"/>
              <a:t> </a:t>
            </a:r>
            <a:r>
              <a:rPr lang="en-US" sz="3000" dirty="0" err="1"/>
              <a:t>su</a:t>
            </a:r>
            <a:r>
              <a:rPr lang="en-US" sz="3000" dirty="0"/>
              <a:t> </a:t>
            </a:r>
            <a:r>
              <a:rPr lang="en-US" sz="3000" dirty="0" err="1"/>
              <a:t>nieto</a:t>
            </a:r>
            <a:r>
              <a:rPr lang="en-US" sz="3000" dirty="0"/>
              <a:t>, Felipe, </a:t>
            </a:r>
            <a:r>
              <a:rPr lang="en-US" sz="3000" dirty="0" err="1"/>
              <a:t>reine</a:t>
            </a:r>
            <a:r>
              <a:rPr lang="en-US" sz="3000" dirty="0"/>
              <a:t> a </a:t>
            </a:r>
            <a:r>
              <a:rPr lang="en-US" sz="3000" dirty="0" err="1"/>
              <a:t>España</a:t>
            </a:r>
            <a:r>
              <a:rPr lang="en-US" sz="3000" dirty="0"/>
              <a:t>.  Las </a:t>
            </a:r>
            <a:r>
              <a:rPr lang="en-US" sz="3000" dirty="0" err="1"/>
              <a:t>otras</a:t>
            </a:r>
            <a:r>
              <a:rPr lang="en-US" sz="3000" dirty="0"/>
              <a:t> </a:t>
            </a:r>
            <a:r>
              <a:rPr lang="en-US" sz="3000" dirty="0" err="1"/>
              <a:t>naciones</a:t>
            </a:r>
            <a:r>
              <a:rPr lang="en-US" sz="3000" dirty="0"/>
              <a:t> </a:t>
            </a:r>
            <a:r>
              <a:rPr lang="en-US" sz="3000" dirty="0" err="1"/>
              <a:t>piensan</a:t>
            </a:r>
            <a:r>
              <a:rPr lang="en-US" sz="3000" dirty="0"/>
              <a:t> </a:t>
            </a:r>
            <a:r>
              <a:rPr lang="en-US" sz="3000" dirty="0" err="1"/>
              <a:t>que</a:t>
            </a:r>
            <a:r>
              <a:rPr lang="en-US" sz="3000" dirty="0"/>
              <a:t> se </a:t>
            </a:r>
            <a:r>
              <a:rPr lang="en-US" sz="3000" dirty="0" err="1"/>
              <a:t>Francia</a:t>
            </a:r>
            <a:r>
              <a:rPr lang="en-US" sz="3000" dirty="0"/>
              <a:t> y </a:t>
            </a:r>
            <a:r>
              <a:rPr lang="en-US" sz="3000" dirty="0" err="1"/>
              <a:t>España</a:t>
            </a:r>
            <a:r>
              <a:rPr lang="en-US" sz="3000" dirty="0"/>
              <a:t> se </a:t>
            </a:r>
            <a:r>
              <a:rPr lang="en-US" sz="3000" dirty="0" err="1"/>
              <a:t>unifican</a:t>
            </a:r>
            <a:r>
              <a:rPr lang="en-US" sz="3000" dirty="0"/>
              <a:t>, </a:t>
            </a:r>
            <a:r>
              <a:rPr lang="en-US" sz="3000" dirty="0" err="1"/>
              <a:t>Francia</a:t>
            </a:r>
            <a:r>
              <a:rPr lang="en-US" sz="3000" dirty="0"/>
              <a:t> </a:t>
            </a:r>
            <a:r>
              <a:rPr lang="en-US" sz="3000" dirty="0" err="1"/>
              <a:t>va</a:t>
            </a:r>
            <a:r>
              <a:rPr lang="en-US" sz="3000" dirty="0"/>
              <a:t> a </a:t>
            </a:r>
            <a:r>
              <a:rPr lang="en-US" sz="3000" dirty="0" err="1"/>
              <a:t>tener</a:t>
            </a:r>
            <a:r>
              <a:rPr lang="en-US" sz="3000" dirty="0"/>
              <a:t> </a:t>
            </a:r>
            <a:r>
              <a:rPr lang="en-US" sz="3000" dirty="0" err="1"/>
              <a:t>demasiado</a:t>
            </a:r>
            <a:r>
              <a:rPr lang="en-US" sz="3000" dirty="0"/>
              <a:t> </a:t>
            </a:r>
            <a:r>
              <a:rPr lang="en-US" sz="3000" dirty="0" err="1"/>
              <a:t>poder</a:t>
            </a:r>
            <a:r>
              <a:rPr lang="en-US" sz="3000" dirty="0"/>
              <a:t>.  </a:t>
            </a:r>
            <a:r>
              <a:rPr lang="en-US" sz="3000" dirty="0" err="1"/>
              <a:t>Después</a:t>
            </a:r>
            <a:r>
              <a:rPr lang="en-US" sz="3000" dirty="0"/>
              <a:t> de </a:t>
            </a:r>
            <a:r>
              <a:rPr lang="en-US" sz="3000" dirty="0" err="1"/>
              <a:t>ganar</a:t>
            </a:r>
            <a:r>
              <a:rPr lang="en-US" sz="3000" dirty="0"/>
              <a:t> la </a:t>
            </a:r>
            <a:r>
              <a:rPr lang="en-US" sz="3000" dirty="0" err="1"/>
              <a:t>guerra</a:t>
            </a:r>
            <a:r>
              <a:rPr lang="en-US" sz="3000" dirty="0"/>
              <a:t>, Felipe </a:t>
            </a:r>
            <a:r>
              <a:rPr lang="en-US" sz="3000" dirty="0" err="1"/>
              <a:t>es</a:t>
            </a:r>
            <a:r>
              <a:rPr lang="en-US" sz="3000" dirty="0"/>
              <a:t> el Rey de </a:t>
            </a:r>
            <a:r>
              <a:rPr lang="en-US" sz="3000" dirty="0" err="1"/>
              <a:t>España</a:t>
            </a:r>
            <a:r>
              <a:rPr lang="en-US" sz="3000" dirty="0"/>
              <a:t> </a:t>
            </a:r>
            <a:r>
              <a:rPr lang="en-US" sz="3000" dirty="0" err="1"/>
              <a:t>pero</a:t>
            </a:r>
            <a:r>
              <a:rPr lang="en-US" sz="3000" dirty="0"/>
              <a:t> </a:t>
            </a:r>
            <a:r>
              <a:rPr lang="en-US" sz="3000" dirty="0" err="1"/>
              <a:t>nunca</a:t>
            </a:r>
            <a:r>
              <a:rPr lang="en-US" sz="3000" dirty="0"/>
              <a:t> </a:t>
            </a:r>
            <a:r>
              <a:rPr lang="en-US" sz="3000" dirty="0" err="1"/>
              <a:t>más</a:t>
            </a:r>
            <a:r>
              <a:rPr lang="en-US" sz="3000" dirty="0"/>
              <a:t> </a:t>
            </a:r>
            <a:r>
              <a:rPr lang="en-US" sz="3000" dirty="0" err="1"/>
              <a:t>puede</a:t>
            </a:r>
            <a:r>
              <a:rPr lang="en-US" sz="3000" dirty="0"/>
              <a:t> </a:t>
            </a:r>
            <a:r>
              <a:rPr lang="en-US" sz="3000" dirty="0" err="1"/>
              <a:t>ser</a:t>
            </a:r>
            <a:r>
              <a:rPr lang="en-US" sz="3000" dirty="0"/>
              <a:t> un </a:t>
            </a:r>
            <a:r>
              <a:rPr lang="en-US" sz="3000" dirty="0" err="1"/>
              <a:t>sucessor</a:t>
            </a:r>
            <a:r>
              <a:rPr lang="en-US" sz="3000" dirty="0"/>
              <a:t> de </a:t>
            </a:r>
            <a:r>
              <a:rPr lang="en-US" sz="3000" dirty="0" err="1"/>
              <a:t>Francia</a:t>
            </a:r>
            <a:endParaRPr lang="en-US" sz="3000" dirty="0"/>
          </a:p>
        </p:txBody>
      </p:sp>
      <p:pic>
        <p:nvPicPr>
          <p:cNvPr id="41987" name="Picture 2" descr="http://2.bp.blogspot.com/-bmKRCCeKGcE/TqfI36pJdDI/AAAAAAAAAac/TgHGK9skJXU/s1600/gsuc14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800" y="153988"/>
            <a:ext cx="6659563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1808-1814 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063750"/>
            <a:ext cx="11693525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La Guerra de la </a:t>
            </a:r>
            <a:r>
              <a:rPr lang="en-US" sz="3000" dirty="0" err="1"/>
              <a:t>Península</a:t>
            </a:r>
            <a:r>
              <a:rPr lang="en-US" sz="3000" dirty="0"/>
              <a:t> – Los </a:t>
            </a:r>
            <a:r>
              <a:rPr lang="en-US" sz="3000" dirty="0" err="1"/>
              <a:t>españoles</a:t>
            </a:r>
            <a:r>
              <a:rPr lang="en-US" sz="3000" dirty="0"/>
              <a:t> </a:t>
            </a:r>
            <a:r>
              <a:rPr lang="en-US" sz="3000" dirty="0" err="1"/>
              <a:t>luchan</a:t>
            </a:r>
            <a:r>
              <a:rPr lang="en-US" sz="3000" dirty="0"/>
              <a:t> contra </a:t>
            </a:r>
            <a:r>
              <a:rPr lang="en-US" sz="3000" dirty="0" err="1"/>
              <a:t>Napoleón</a:t>
            </a:r>
            <a:r>
              <a:rPr lang="en-US" sz="3000" dirty="0"/>
              <a:t>.  La </a:t>
            </a:r>
            <a:r>
              <a:rPr lang="en-US" sz="3000" dirty="0" err="1"/>
              <a:t>combinación</a:t>
            </a:r>
            <a:r>
              <a:rPr lang="en-US" sz="3000" dirty="0"/>
              <a:t> entre la guerrilla y los Wellington, </a:t>
            </a:r>
            <a:r>
              <a:rPr lang="en-US" sz="3000" dirty="0" err="1"/>
              <a:t>paran</a:t>
            </a:r>
            <a:r>
              <a:rPr lang="en-US" sz="3000" dirty="0"/>
              <a:t> al </a:t>
            </a:r>
            <a:r>
              <a:rPr lang="en-US" sz="3000" dirty="0" err="1"/>
              <a:t>poder</a:t>
            </a:r>
            <a:r>
              <a:rPr lang="en-US" sz="3000" dirty="0"/>
              <a:t> </a:t>
            </a:r>
            <a:r>
              <a:rPr lang="en-US" sz="3000" dirty="0" err="1"/>
              <a:t>francés</a:t>
            </a:r>
            <a:endParaRPr lang="en-US" sz="3000" dirty="0"/>
          </a:p>
        </p:txBody>
      </p:sp>
      <p:pic>
        <p:nvPicPr>
          <p:cNvPr id="43011" name="Picture 2" descr="http://2.bp.blogspot.com/_e76jGPwGaEc/Sj2sVSGNXpI/AAAAAAAAAas/PEedFTidZXI/s400/Granada+3+ch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6925" y="3302000"/>
            <a:ext cx="5343525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3937000" cy="1152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1811-1898 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310313" y="685800"/>
            <a:ext cx="5576887" cy="46894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Venezuela se </a:t>
            </a:r>
            <a:r>
              <a:rPr lang="en-US" sz="3000" dirty="0" err="1"/>
              <a:t>declara</a:t>
            </a:r>
            <a:r>
              <a:rPr lang="en-US" sz="3000" dirty="0"/>
              <a:t> </a:t>
            </a:r>
            <a:r>
              <a:rPr lang="en-US" sz="3000" dirty="0" err="1"/>
              <a:t>independiente</a:t>
            </a:r>
            <a:r>
              <a:rPr lang="en-US" sz="3000" dirty="0"/>
              <a:t> de </a:t>
            </a:r>
            <a:r>
              <a:rPr lang="en-US" sz="3000" dirty="0" err="1"/>
              <a:t>España</a:t>
            </a:r>
            <a:r>
              <a:rPr lang="en-US" sz="3000" dirty="0"/>
              <a:t>.  En </a:t>
            </a:r>
            <a:r>
              <a:rPr lang="en-US" sz="3000" dirty="0" err="1"/>
              <a:t>tiempo</a:t>
            </a:r>
            <a:r>
              <a:rPr lang="en-US" sz="3000" dirty="0"/>
              <a:t>, </a:t>
            </a:r>
            <a:r>
              <a:rPr lang="en-US" sz="3000" dirty="0" err="1"/>
              <a:t>las</a:t>
            </a:r>
            <a:r>
              <a:rPr lang="en-US" sz="3000" dirty="0"/>
              <a:t> </a:t>
            </a:r>
            <a:r>
              <a:rPr lang="en-US" sz="3000" dirty="0" err="1"/>
              <a:t>otras</a:t>
            </a:r>
            <a:r>
              <a:rPr lang="en-US" sz="3000" dirty="0"/>
              <a:t> </a:t>
            </a:r>
            <a:r>
              <a:rPr lang="en-US" sz="3000" dirty="0" err="1"/>
              <a:t>colonias</a:t>
            </a:r>
            <a:r>
              <a:rPr lang="en-US" sz="3000" dirty="0"/>
              <a:t> </a:t>
            </a:r>
            <a:r>
              <a:rPr lang="en-US" sz="3000" dirty="0" err="1"/>
              <a:t>hacen</a:t>
            </a:r>
            <a:r>
              <a:rPr lang="en-US" sz="3000" dirty="0"/>
              <a:t> lo </a:t>
            </a:r>
            <a:r>
              <a:rPr lang="en-US" sz="3000" dirty="0" err="1"/>
              <a:t>mismo</a:t>
            </a:r>
            <a:r>
              <a:rPr lang="en-US" sz="3000" dirty="0"/>
              <a:t> y </a:t>
            </a:r>
            <a:r>
              <a:rPr lang="en-US" sz="3000" dirty="0" err="1"/>
              <a:t>pelean</a:t>
            </a:r>
            <a:r>
              <a:rPr lang="en-US" sz="3000" dirty="0"/>
              <a:t> en la Guerra Americana Española.  </a:t>
            </a:r>
            <a:r>
              <a:rPr lang="en-US" sz="3000" dirty="0" err="1"/>
              <a:t>España</a:t>
            </a:r>
            <a:r>
              <a:rPr lang="en-US" sz="3000" dirty="0"/>
              <a:t> </a:t>
            </a:r>
            <a:r>
              <a:rPr lang="en-US" sz="3000" dirty="0" err="1"/>
              <a:t>pierde</a:t>
            </a:r>
            <a:r>
              <a:rPr lang="en-US" sz="3000" dirty="0"/>
              <a:t> Guam, Puerto Rico, </a:t>
            </a:r>
            <a:r>
              <a:rPr lang="en-US" sz="3000" dirty="0" err="1"/>
              <a:t>las</a:t>
            </a:r>
            <a:r>
              <a:rPr lang="en-US" sz="3000" dirty="0"/>
              <a:t> Islas </a:t>
            </a:r>
            <a:r>
              <a:rPr lang="en-US" sz="3000" dirty="0" err="1"/>
              <a:t>Filipínas</a:t>
            </a:r>
            <a:r>
              <a:rPr lang="en-US" sz="3000" dirty="0"/>
              <a:t> y Cuba</a:t>
            </a:r>
          </a:p>
        </p:txBody>
      </p:sp>
      <p:pic>
        <p:nvPicPr>
          <p:cNvPr id="44035" name="Picture 6" descr="http://www.dias-festivos.net/wp-content/uploads/2013/12/3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1638"/>
            <a:ext cx="514985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1914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65225" y="1466850"/>
            <a:ext cx="3819525" cy="36020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Primera</a:t>
            </a:r>
            <a:r>
              <a:rPr lang="en-US" sz="3000" dirty="0"/>
              <a:t> Guerra Mundial – </a:t>
            </a:r>
            <a:r>
              <a:rPr lang="en-US" sz="3000" dirty="0" err="1"/>
              <a:t>España</a:t>
            </a:r>
            <a:r>
              <a:rPr lang="en-US" sz="3000" dirty="0"/>
              <a:t> se </a:t>
            </a:r>
            <a:r>
              <a:rPr lang="en-US" sz="3000" dirty="0" err="1"/>
              <a:t>declara</a:t>
            </a:r>
            <a:r>
              <a:rPr lang="en-US" sz="3000" dirty="0"/>
              <a:t> neutral</a:t>
            </a:r>
          </a:p>
        </p:txBody>
      </p:sp>
      <p:pic>
        <p:nvPicPr>
          <p:cNvPr id="45059" name="Picture 2" descr="http://www.trasmeships.es/resources/Espa$C3$B1a+neutral+en+la+primera+guerra+mundial-reduci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342900"/>
            <a:ext cx="42497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1931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39800" y="1935163"/>
            <a:ext cx="4241800" cy="3309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El Rey Alfonso XIII </a:t>
            </a:r>
            <a:r>
              <a:rPr lang="en-US" sz="3000" dirty="0" err="1"/>
              <a:t>es</a:t>
            </a:r>
            <a:r>
              <a:rPr lang="en-US" sz="3000" dirty="0"/>
              <a:t> </a:t>
            </a:r>
            <a:r>
              <a:rPr lang="en-US" sz="3000" dirty="0" err="1"/>
              <a:t>forzado</a:t>
            </a:r>
            <a:r>
              <a:rPr lang="en-US" sz="3000" dirty="0"/>
              <a:t> a </a:t>
            </a:r>
            <a:r>
              <a:rPr lang="en-US" sz="3000" dirty="0" err="1"/>
              <a:t>salir</a:t>
            </a:r>
            <a:r>
              <a:rPr lang="en-US" sz="3000" dirty="0"/>
              <a:t>. Se </a:t>
            </a:r>
            <a:r>
              <a:rPr lang="en-US" sz="3000" dirty="0" err="1"/>
              <a:t>retira</a:t>
            </a:r>
            <a:r>
              <a:rPr lang="en-US" sz="3000" dirty="0"/>
              <a:t> en Roma.  </a:t>
            </a:r>
            <a:r>
              <a:rPr lang="en-US" sz="3000" dirty="0" err="1"/>
              <a:t>España</a:t>
            </a:r>
            <a:r>
              <a:rPr lang="en-US" sz="3000" dirty="0"/>
              <a:t> se </a:t>
            </a:r>
            <a:r>
              <a:rPr lang="en-US" sz="3000" dirty="0" err="1"/>
              <a:t>convierte</a:t>
            </a:r>
            <a:r>
              <a:rPr lang="en-US" sz="3000" dirty="0"/>
              <a:t> en </a:t>
            </a:r>
            <a:r>
              <a:rPr lang="en-US" sz="3000" dirty="0" err="1"/>
              <a:t>una</a:t>
            </a:r>
            <a:r>
              <a:rPr lang="en-US" sz="3000" dirty="0"/>
              <a:t> </a:t>
            </a:r>
            <a:r>
              <a:rPr lang="en-US" sz="3000" dirty="0" err="1"/>
              <a:t>república</a:t>
            </a:r>
            <a:endParaRPr lang="en-US" sz="30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pic>
        <p:nvPicPr>
          <p:cNvPr id="46083" name="Picture 2" descr="http://elartedelahistoria.files.wordpress.com/2009/04/republica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9350" y="344488"/>
            <a:ext cx="4227513" cy="587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1936-1939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97475" y="685800"/>
            <a:ext cx="6483350" cy="43624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Guerra Civil Española – </a:t>
            </a:r>
            <a:r>
              <a:rPr lang="en-US" sz="3000" dirty="0" err="1"/>
              <a:t>España</a:t>
            </a:r>
            <a:r>
              <a:rPr lang="en-US" sz="3000" dirty="0"/>
              <a:t> </a:t>
            </a:r>
            <a:r>
              <a:rPr lang="en-US" sz="3000" dirty="0" err="1"/>
              <a:t>elige</a:t>
            </a:r>
            <a:r>
              <a:rPr lang="en-US" sz="3000" dirty="0"/>
              <a:t> </a:t>
            </a:r>
            <a:r>
              <a:rPr lang="en-US" sz="3000" dirty="0" err="1"/>
              <a:t>que</a:t>
            </a:r>
            <a:r>
              <a:rPr lang="en-US" sz="3000" dirty="0"/>
              <a:t> el </a:t>
            </a:r>
            <a:r>
              <a:rPr lang="en-US" sz="3000" dirty="0" err="1"/>
              <a:t>Frente</a:t>
            </a:r>
            <a:r>
              <a:rPr lang="en-US" sz="3000" dirty="0"/>
              <a:t> Popular </a:t>
            </a:r>
            <a:r>
              <a:rPr lang="en-US" sz="3000" dirty="0" err="1"/>
              <a:t>va</a:t>
            </a:r>
            <a:r>
              <a:rPr lang="en-US" sz="3000" dirty="0"/>
              <a:t> a </a:t>
            </a:r>
            <a:r>
              <a:rPr lang="en-US" sz="3000" dirty="0" err="1"/>
              <a:t>ganar</a:t>
            </a:r>
            <a:r>
              <a:rPr lang="en-US" sz="3000" dirty="0"/>
              <a:t> </a:t>
            </a:r>
            <a:r>
              <a:rPr lang="en-US" sz="3000" dirty="0" err="1"/>
              <a:t>las</a:t>
            </a:r>
            <a:r>
              <a:rPr lang="en-US" sz="3000" dirty="0"/>
              <a:t> </a:t>
            </a:r>
            <a:r>
              <a:rPr lang="en-US" sz="3000" dirty="0" err="1"/>
              <a:t>elecciones</a:t>
            </a:r>
            <a:r>
              <a:rPr lang="en-US" sz="3000" dirty="0"/>
              <a:t>.  Los </a:t>
            </a:r>
            <a:r>
              <a:rPr lang="en-US" sz="3000" dirty="0" err="1"/>
              <a:t>militares</a:t>
            </a:r>
            <a:r>
              <a:rPr lang="en-US" sz="3000" dirty="0"/>
              <a:t>, </a:t>
            </a:r>
            <a:r>
              <a:rPr lang="en-US" sz="3000" dirty="0" err="1"/>
              <a:t>debajo</a:t>
            </a:r>
            <a:r>
              <a:rPr lang="en-US" sz="3000" dirty="0"/>
              <a:t> del </a:t>
            </a:r>
            <a:r>
              <a:rPr lang="en-US" sz="3000" dirty="0" err="1"/>
              <a:t>líder</a:t>
            </a:r>
            <a:r>
              <a:rPr lang="en-US" sz="3000" dirty="0"/>
              <a:t> Francisco Franco, se </a:t>
            </a:r>
            <a:r>
              <a:rPr lang="en-US" sz="3000" dirty="0" err="1"/>
              <a:t>conforman</a:t>
            </a:r>
            <a:r>
              <a:rPr lang="en-US" sz="3000" dirty="0"/>
              <a:t> en </a:t>
            </a:r>
            <a:r>
              <a:rPr lang="en-US" sz="3000" dirty="0" err="1"/>
              <a:t>una</a:t>
            </a:r>
            <a:r>
              <a:rPr lang="en-US" sz="3000" dirty="0"/>
              <a:t> </a:t>
            </a:r>
            <a:r>
              <a:rPr lang="en-US" sz="3000" dirty="0" err="1"/>
              <a:t>revolución</a:t>
            </a:r>
            <a:r>
              <a:rPr lang="en-US" sz="3000" dirty="0"/>
              <a:t>.  La Guerra Civil </a:t>
            </a:r>
            <a:r>
              <a:rPr lang="en-US" sz="3000" dirty="0" err="1"/>
              <a:t>dura</a:t>
            </a:r>
            <a:r>
              <a:rPr lang="en-US" sz="3000" dirty="0"/>
              <a:t> 3 </a:t>
            </a:r>
            <a:r>
              <a:rPr lang="en-US" sz="3000" dirty="0" err="1"/>
              <a:t>años</a:t>
            </a:r>
            <a:r>
              <a:rPr lang="en-US" sz="3000" dirty="0"/>
              <a:t> con </a:t>
            </a:r>
            <a:r>
              <a:rPr lang="en-US" sz="3000" dirty="0" err="1"/>
              <a:t>más</a:t>
            </a:r>
            <a:r>
              <a:rPr lang="en-US" sz="3000" dirty="0"/>
              <a:t> de 600,000 </a:t>
            </a:r>
            <a:r>
              <a:rPr lang="en-US" sz="3000" dirty="0" err="1"/>
              <a:t>muertos</a:t>
            </a:r>
            <a:r>
              <a:rPr lang="en-US" sz="3000" dirty="0"/>
              <a:t>.  Franco </a:t>
            </a:r>
            <a:r>
              <a:rPr lang="en-US" sz="3000" dirty="0" err="1"/>
              <a:t>termina</a:t>
            </a:r>
            <a:r>
              <a:rPr lang="en-US" sz="3000" dirty="0"/>
              <a:t> la </a:t>
            </a:r>
            <a:r>
              <a:rPr lang="en-US" sz="3000" dirty="0" err="1"/>
              <a:t>guerra</a:t>
            </a:r>
            <a:r>
              <a:rPr lang="en-US" sz="3000" dirty="0"/>
              <a:t> el </a:t>
            </a:r>
            <a:r>
              <a:rPr lang="en-US" sz="3000" dirty="0" err="1"/>
              <a:t>primero</a:t>
            </a:r>
            <a:r>
              <a:rPr lang="en-US" sz="3000" dirty="0"/>
              <a:t> de </a:t>
            </a:r>
            <a:r>
              <a:rPr lang="en-US" sz="3000" dirty="0" err="1"/>
              <a:t>abril</a:t>
            </a:r>
            <a:r>
              <a:rPr lang="en-US" sz="3000" dirty="0"/>
              <a:t> 1939 y se pone </a:t>
            </a:r>
            <a:r>
              <a:rPr lang="en-US" sz="3000" dirty="0" err="1"/>
              <a:t>como</a:t>
            </a:r>
            <a:r>
              <a:rPr lang="en-US" sz="3000" dirty="0"/>
              <a:t> </a:t>
            </a:r>
            <a:r>
              <a:rPr lang="en-US" sz="3000" dirty="0" err="1"/>
              <a:t>Jefe</a:t>
            </a:r>
            <a:r>
              <a:rPr lang="en-US" sz="3000" dirty="0"/>
              <a:t> de Estado y </a:t>
            </a:r>
            <a:r>
              <a:rPr lang="en-US" sz="3000" dirty="0" err="1"/>
              <a:t>convierte</a:t>
            </a:r>
            <a:r>
              <a:rPr lang="en-US" sz="3000" dirty="0"/>
              <a:t> a </a:t>
            </a:r>
            <a:r>
              <a:rPr lang="en-US" sz="3000" dirty="0" err="1"/>
              <a:t>España</a:t>
            </a:r>
            <a:r>
              <a:rPr lang="en-US" sz="3000" dirty="0"/>
              <a:t> a </a:t>
            </a:r>
            <a:r>
              <a:rPr lang="en-US" sz="3000" dirty="0" err="1"/>
              <a:t>una</a:t>
            </a:r>
            <a:r>
              <a:rPr lang="en-US" sz="3000" dirty="0"/>
              <a:t> </a:t>
            </a:r>
            <a:r>
              <a:rPr lang="en-US" sz="3000" dirty="0" err="1"/>
              <a:t>dictadura</a:t>
            </a:r>
            <a:endParaRPr lang="en-US" sz="3000" dirty="0"/>
          </a:p>
        </p:txBody>
      </p:sp>
      <p:pic>
        <p:nvPicPr>
          <p:cNvPr id="47107" name="Picture 2" descr="http://www.elpais.com/especial/aniversario-sublevacion-militar/img/articulos/guerra-civil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757363"/>
            <a:ext cx="50228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1939-1945 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685800" y="2578100"/>
            <a:ext cx="10394950" cy="33115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SEGUNDA GUERRA MUNDIAL - ESPAÑA SE DECLARA NEUTRAL PERO FRANCISCO FRANCO MANDA 40,000 SOLDADOS A AYUDAR A HITLER.  ESPAÑA LE DA MUNICIONES HASTA QUE LOS ESTADOS UNIDOS LOS PARAN.  FRANCO CAMBIA DE LEALTAD Y HITLER EMPIEZA A PERDER.  SE LE PONEN SANCIONES ECONÓMICAS A ESPAÑA</a:t>
            </a:r>
            <a:endParaRPr lang="en-US" cap="none" smtClean="0"/>
          </a:p>
        </p:txBody>
      </p:sp>
      <p:pic>
        <p:nvPicPr>
          <p:cNvPr id="48131" name="Picture 6" descr="https://encrypted-tbn3.gstatic.com/images?q=tbn:ANd9GcQaWhslb0ezVXgxdfMdlemyjFYdYDYEi_UJkFsIYXrB_WjDCU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0875" y="223838"/>
            <a:ext cx="49101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1100 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9725" y="4791075"/>
            <a:ext cx="10980738" cy="1549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smtClean="0"/>
              <a:t>Los </a:t>
            </a:r>
            <a:r>
              <a:rPr lang="en-US" sz="3000" dirty="0" err="1" smtClean="0"/>
              <a:t>fenicianOS</a:t>
            </a:r>
            <a:r>
              <a:rPr lang="en-US" sz="3000" dirty="0" smtClean="0"/>
              <a:t> </a:t>
            </a:r>
            <a:r>
              <a:rPr lang="en-US" sz="3000" dirty="0" err="1" smtClean="0"/>
              <a:t>establecen</a:t>
            </a:r>
            <a:r>
              <a:rPr lang="en-US" sz="3000" dirty="0" smtClean="0"/>
              <a:t> </a:t>
            </a:r>
            <a:r>
              <a:rPr lang="en-US" sz="3000" dirty="0"/>
              <a:t>la </a:t>
            </a:r>
            <a:r>
              <a:rPr lang="en-US" sz="3000" dirty="0" err="1"/>
              <a:t>colonia</a:t>
            </a:r>
            <a:r>
              <a:rPr lang="en-US" sz="3000" dirty="0"/>
              <a:t> de </a:t>
            </a:r>
            <a:r>
              <a:rPr lang="en-US" sz="3000" dirty="0" err="1"/>
              <a:t>Cadíz</a:t>
            </a:r>
            <a:r>
              <a:rPr lang="en-US" sz="3000" dirty="0"/>
              <a:t> en el </a:t>
            </a:r>
            <a:r>
              <a:rPr lang="en-US" sz="3000" dirty="0" err="1"/>
              <a:t>sur</a:t>
            </a:r>
            <a:r>
              <a:rPr lang="en-US" sz="3000" dirty="0"/>
              <a:t> de Iberia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000" dirty="0"/>
          </a:p>
        </p:txBody>
      </p:sp>
      <p:pic>
        <p:nvPicPr>
          <p:cNvPr id="21507" name="Picture 2" descr="http://t0.gstatic.com/images?q=tbn:ANd9GcTYWOBNY_uE5LkeUQoF7caSZCjrJPF6MJOjIPmAbIzCtBYai0CGZw:phoenicians.info/phoenicians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5788" y="1838325"/>
            <a:ext cx="73628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1975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65838" y="141288"/>
            <a:ext cx="5589587" cy="61563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FRANCISCO FRANCO MUERE Y JUAN CARLOS DE BORBÓN ES EL NUEVO REY.  ESPAÑA SE CONVIERTE EN UNA MONARQUÍA CONSTITUCIONAL.  CON EL CAMBIO DE REY, HAY CAMBIOS EN LOS DESEO PARA EL PAÍS Y SE CONSTRUYE UN PROCESSO DE DEMOCRACÍA</a:t>
            </a:r>
          </a:p>
        </p:txBody>
      </p:sp>
      <p:pic>
        <p:nvPicPr>
          <p:cNvPr id="49155" name="Picture 2" descr="http://www.diasdehistoria.com.ar/userfiles/image/GUERRA%20CIVIL%20ESP%20MURIO%20FRAN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2063750"/>
            <a:ext cx="5453062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1982 ad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690688"/>
            <a:ext cx="1039495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España</a:t>
            </a:r>
            <a:r>
              <a:rPr lang="en-US" sz="3000" dirty="0"/>
              <a:t> se junta a NATO y </a:t>
            </a:r>
            <a:r>
              <a:rPr lang="en-US" sz="3000" dirty="0" err="1"/>
              <a:t>es</a:t>
            </a:r>
            <a:r>
              <a:rPr lang="en-US" sz="3000" dirty="0"/>
              <a:t> parte de la </a:t>
            </a:r>
            <a:r>
              <a:rPr lang="en-US" sz="3000" dirty="0" err="1"/>
              <a:t>Organización</a:t>
            </a:r>
            <a:r>
              <a:rPr lang="en-US" sz="3000" dirty="0"/>
              <a:t> </a:t>
            </a:r>
            <a:r>
              <a:rPr lang="en-US" sz="3000" dirty="0" err="1"/>
              <a:t>Europea</a:t>
            </a:r>
            <a:endParaRPr lang="en-US" sz="3000" dirty="0"/>
          </a:p>
        </p:txBody>
      </p:sp>
      <p:pic>
        <p:nvPicPr>
          <p:cNvPr id="50179" name="Picture 2" descr="http://upload.wikimedia.org/wikipedia/commons/thumb/6/69/Banderas_de_las_comunidades_aut%C3%B3nomas_de_Espa%C3%B1a_frente_al_Senado%2C_Madrid.jpg/800px-Banderas_de_las_comunidades_aut%C3%B3nomas_de_Espa%C3%B1a_frente_al_Senado%2C_Madr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2573338"/>
            <a:ext cx="10663237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1992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481138"/>
            <a:ext cx="4800600" cy="38941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Los </a:t>
            </a:r>
            <a:r>
              <a:rPr lang="en-US" sz="3000" dirty="0" err="1"/>
              <a:t>Juegos</a:t>
            </a:r>
            <a:r>
              <a:rPr lang="en-US" sz="3000" dirty="0"/>
              <a:t> </a:t>
            </a:r>
            <a:r>
              <a:rPr lang="en-US" sz="3000" dirty="0" err="1"/>
              <a:t>Olímpicos</a:t>
            </a:r>
            <a:r>
              <a:rPr lang="en-US" sz="3000" dirty="0"/>
              <a:t> se </a:t>
            </a:r>
            <a:r>
              <a:rPr lang="en-US" sz="3000" dirty="0" err="1"/>
              <a:t>juegan</a:t>
            </a:r>
            <a:r>
              <a:rPr lang="en-US" sz="3000" dirty="0"/>
              <a:t> en Barcelona.  </a:t>
            </a:r>
            <a:r>
              <a:rPr lang="en-US" sz="3000" dirty="0" err="1"/>
              <a:t>Es</a:t>
            </a:r>
            <a:r>
              <a:rPr lang="en-US" sz="3000" dirty="0"/>
              <a:t> el 500 </a:t>
            </a:r>
            <a:r>
              <a:rPr lang="en-US" sz="3000" dirty="0" err="1"/>
              <a:t>anniversario</a:t>
            </a:r>
            <a:r>
              <a:rPr lang="en-US" sz="3000" dirty="0"/>
              <a:t> de los </a:t>
            </a:r>
            <a:r>
              <a:rPr lang="en-US" sz="3000" dirty="0" err="1"/>
              <a:t>viajes</a:t>
            </a:r>
            <a:r>
              <a:rPr lang="en-US" sz="3000" dirty="0"/>
              <a:t> de Colón a </a:t>
            </a:r>
            <a:r>
              <a:rPr lang="en-US" sz="3000" dirty="0" err="1"/>
              <a:t>las</a:t>
            </a:r>
            <a:r>
              <a:rPr lang="en-US" sz="3000" dirty="0"/>
              <a:t> </a:t>
            </a:r>
            <a:r>
              <a:rPr lang="en-US" sz="3000" dirty="0" err="1"/>
              <a:t>americas</a:t>
            </a:r>
            <a:r>
              <a:rPr lang="en-US" sz="3000" dirty="0"/>
              <a:t> y se </a:t>
            </a:r>
            <a:r>
              <a:rPr lang="en-US" sz="3000" dirty="0" err="1"/>
              <a:t>celebra</a:t>
            </a:r>
            <a:r>
              <a:rPr lang="en-US" sz="3000" dirty="0"/>
              <a:t> en </a:t>
            </a:r>
            <a:r>
              <a:rPr lang="en-US" sz="3000" dirty="0" err="1"/>
              <a:t>todo</a:t>
            </a:r>
            <a:r>
              <a:rPr lang="en-US" sz="3000" dirty="0"/>
              <a:t> el </a:t>
            </a:r>
            <a:r>
              <a:rPr lang="en-US" sz="3000" dirty="0" err="1" smtClean="0"/>
              <a:t>mundo</a:t>
            </a:r>
            <a:endParaRPr lang="en-US" dirty="0"/>
          </a:p>
        </p:txBody>
      </p:sp>
      <p:pic>
        <p:nvPicPr>
          <p:cNvPr id="51203" name="Picture 2" descr="http://www.notinat.com.es/images/noticies/Image/2008-02/lg1992s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9275" y="500063"/>
            <a:ext cx="5703888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1995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4841875"/>
            <a:ext cx="10394950" cy="841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smtClean="0"/>
              <a:t> </a:t>
            </a:r>
            <a:r>
              <a:rPr lang="en-US" sz="3000" dirty="0" err="1"/>
              <a:t>España</a:t>
            </a:r>
            <a:r>
              <a:rPr lang="en-US" sz="3000" dirty="0"/>
              <a:t> se </a:t>
            </a:r>
            <a:r>
              <a:rPr lang="en-US" sz="3000" dirty="0" err="1"/>
              <a:t>convierte</a:t>
            </a:r>
            <a:r>
              <a:rPr lang="en-US" sz="3000" dirty="0"/>
              <a:t> en </a:t>
            </a:r>
            <a:r>
              <a:rPr lang="en-US" sz="3000" dirty="0" err="1"/>
              <a:t>miembro</a:t>
            </a:r>
            <a:r>
              <a:rPr lang="en-US" sz="3000" dirty="0"/>
              <a:t> de la </a:t>
            </a:r>
            <a:r>
              <a:rPr lang="en-US" sz="3000" dirty="0" err="1" smtClean="0"/>
              <a:t>Comunidad</a:t>
            </a:r>
            <a:r>
              <a:rPr lang="en-US" sz="3000" dirty="0" smtClean="0"/>
              <a:t> </a:t>
            </a:r>
            <a:r>
              <a:rPr lang="en-US" sz="3000" dirty="0" err="1" smtClean="0"/>
              <a:t>Europea</a:t>
            </a:r>
            <a:endParaRPr lang="en-US" sz="3000" dirty="0"/>
          </a:p>
        </p:txBody>
      </p:sp>
      <p:pic>
        <p:nvPicPr>
          <p:cNvPr id="52227" name="Picture 6" descr="https://lh6.googleusercontent.com/-xmNftDGsZ9k/TYv5kQ29c-I/AAAAAAAAACM/VjQhl0Py874/s200/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6313" y="1193800"/>
            <a:ext cx="5214937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2004 ad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162425" y="115888"/>
            <a:ext cx="4079875" cy="59499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Algunos</a:t>
            </a:r>
            <a:r>
              <a:rPr lang="en-US" sz="3000" dirty="0"/>
              <a:t> </a:t>
            </a:r>
            <a:r>
              <a:rPr lang="en-US" sz="3000" dirty="0" err="1"/>
              <a:t>terroristas</a:t>
            </a:r>
            <a:r>
              <a:rPr lang="en-US" sz="3000" dirty="0"/>
              <a:t> </a:t>
            </a:r>
            <a:r>
              <a:rPr lang="en-US" sz="3000" dirty="0" err="1"/>
              <a:t>islámicos</a:t>
            </a:r>
            <a:r>
              <a:rPr lang="en-US" sz="3000" dirty="0"/>
              <a:t> </a:t>
            </a:r>
            <a:r>
              <a:rPr lang="en-US" sz="3000" dirty="0" err="1"/>
              <a:t>atacan</a:t>
            </a:r>
            <a:r>
              <a:rPr lang="en-US" sz="3000" dirty="0"/>
              <a:t> a la </a:t>
            </a:r>
            <a:r>
              <a:rPr lang="en-US" sz="3000" dirty="0" err="1"/>
              <a:t>estación</a:t>
            </a:r>
            <a:r>
              <a:rPr lang="en-US" sz="3000" dirty="0"/>
              <a:t> de </a:t>
            </a:r>
            <a:r>
              <a:rPr lang="en-US" sz="3000" dirty="0" err="1"/>
              <a:t>tren</a:t>
            </a:r>
            <a:r>
              <a:rPr lang="en-US" sz="3000" dirty="0"/>
              <a:t> de </a:t>
            </a:r>
            <a:r>
              <a:rPr lang="en-US" sz="3000" dirty="0" err="1"/>
              <a:t>Atocha</a:t>
            </a:r>
            <a:r>
              <a:rPr lang="en-US" sz="3000" dirty="0"/>
              <a:t> en Madrid con </a:t>
            </a:r>
            <a:r>
              <a:rPr lang="en-US" sz="3000" dirty="0" err="1"/>
              <a:t>bombas</a:t>
            </a:r>
            <a:r>
              <a:rPr lang="en-US" sz="3000" dirty="0"/>
              <a:t> y </a:t>
            </a:r>
            <a:r>
              <a:rPr lang="en-US" sz="3000" dirty="0" err="1"/>
              <a:t>mueren</a:t>
            </a:r>
            <a:r>
              <a:rPr lang="en-US" sz="3000" dirty="0"/>
              <a:t> 300 personas.  Este </a:t>
            </a:r>
            <a:r>
              <a:rPr lang="en-US" sz="3000" dirty="0" err="1"/>
              <a:t>ataque</a:t>
            </a:r>
            <a:r>
              <a:rPr lang="en-US" sz="3000" dirty="0"/>
              <a:t> cambia al </a:t>
            </a:r>
            <a:r>
              <a:rPr lang="en-US" sz="3000" dirty="0" err="1"/>
              <a:t>gobierno</a:t>
            </a:r>
            <a:r>
              <a:rPr lang="en-US" sz="3000" dirty="0"/>
              <a:t> </a:t>
            </a:r>
            <a:r>
              <a:rPr lang="en-US" sz="3000" dirty="0" err="1"/>
              <a:t>español</a:t>
            </a:r>
            <a:endParaRPr lang="en-US" sz="3000" dirty="0"/>
          </a:p>
        </p:txBody>
      </p:sp>
      <p:pic>
        <p:nvPicPr>
          <p:cNvPr id="53251" name="Picture 2" descr="http://gridskipper.com/assets/resources/2007/05/atocha%20station%20madr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138" y="1657350"/>
            <a:ext cx="347662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http://media.web.britannica.com/eb-media/35/78635-050-35855AD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2963" y="1146175"/>
            <a:ext cx="29114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11425" y="4430713"/>
            <a:ext cx="8569325" cy="94456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z="3000" dirty="0" smtClean="0"/>
              <a:t>El Príncipe Felipe de </a:t>
            </a:r>
            <a:r>
              <a:rPr lang="en-US" sz="3000" dirty="0" err="1" smtClean="0"/>
              <a:t>burbón</a:t>
            </a:r>
            <a:r>
              <a:rPr lang="en-US" sz="3000" dirty="0" smtClean="0"/>
              <a:t> (</a:t>
            </a:r>
            <a:r>
              <a:rPr lang="en-US" sz="3000" dirty="0" err="1" smtClean="0"/>
              <a:t>hijo</a:t>
            </a:r>
            <a:r>
              <a:rPr lang="en-US" sz="3000" dirty="0" smtClean="0"/>
              <a:t> de Juan Carlos) se casa con Leticia.  Felipe </a:t>
            </a:r>
            <a:r>
              <a:rPr lang="en-US" sz="3000" dirty="0" err="1" smtClean="0"/>
              <a:t>será</a:t>
            </a:r>
            <a:r>
              <a:rPr lang="en-US" sz="3000" dirty="0" smtClean="0"/>
              <a:t> el </a:t>
            </a:r>
            <a:r>
              <a:rPr lang="en-US" sz="3000" dirty="0" err="1" smtClean="0"/>
              <a:t>proximo</a:t>
            </a:r>
            <a:r>
              <a:rPr lang="en-US" sz="3000" dirty="0" smtClean="0"/>
              <a:t> </a:t>
            </a:r>
            <a:r>
              <a:rPr lang="en-US" sz="3000" dirty="0" err="1" smtClean="0"/>
              <a:t>rey</a:t>
            </a:r>
            <a:endParaRPr lang="en-US" sz="3000" dirty="0"/>
          </a:p>
        </p:txBody>
      </p:sp>
      <p:pic>
        <p:nvPicPr>
          <p:cNvPr id="54274" name="Picture 2" descr="http://t2.gstatic.com/images?q=tbn:ANd9GcTvQtJjJmujtuIkDRMUI7zlHywWEaSy3kwCWC3l6WHfsb1Wft3eMQ:www.udel.edu/leipzig/060299/princi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3" y="152400"/>
            <a:ext cx="2703512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4" descr="http://t2.gstatic.com/images?q=tbn:ANd9GcQUTKhBvWgNvHLKNBk2m57cUtFeCJvG27-lwWLqKCkkgXSIA-nx:img1.bdbphotos.com/images/orig/0/m/0mpz1raav6gwpm1g.jpg%3Fkj8as6y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8338" y="44450"/>
            <a:ext cx="3076575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6" descr="http://imalbum.aufeminin.com/album/D20130129/gtres-a00032392-003-899850_H151503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0975" y="650875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2008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65838" y="889000"/>
            <a:ext cx="5014912" cy="4486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/>
              <a:t>El </a:t>
            </a:r>
            <a:r>
              <a:rPr lang="en-US" sz="3000" dirty="0" err="1"/>
              <a:t>nuevo</a:t>
            </a:r>
            <a:r>
              <a:rPr lang="en-US" sz="3000" dirty="0"/>
              <a:t> Primer </a:t>
            </a:r>
            <a:r>
              <a:rPr lang="en-US" sz="3000" dirty="0" err="1"/>
              <a:t>Ministro</a:t>
            </a:r>
            <a:r>
              <a:rPr lang="en-US" sz="3000" dirty="0"/>
              <a:t> Zapatero </a:t>
            </a:r>
            <a:r>
              <a:rPr lang="en-US" sz="3000" dirty="0" err="1"/>
              <a:t>seleciona</a:t>
            </a:r>
            <a:r>
              <a:rPr lang="en-US" sz="3000" dirty="0"/>
              <a:t> el Nuevo </a:t>
            </a:r>
            <a:r>
              <a:rPr lang="en-US" sz="3000" dirty="0" err="1"/>
              <a:t>Gabinete</a:t>
            </a:r>
            <a:r>
              <a:rPr lang="en-US" sz="3000" dirty="0"/>
              <a:t> para </a:t>
            </a:r>
            <a:r>
              <a:rPr lang="en-US" sz="3000" dirty="0" err="1"/>
              <a:t>primera</a:t>
            </a:r>
            <a:r>
              <a:rPr lang="en-US" sz="3000" dirty="0"/>
              <a:t> </a:t>
            </a:r>
            <a:r>
              <a:rPr lang="en-US" sz="3000" dirty="0" err="1"/>
              <a:t>vez</a:t>
            </a:r>
            <a:r>
              <a:rPr lang="en-US" sz="3000" dirty="0"/>
              <a:t> hay </a:t>
            </a:r>
            <a:r>
              <a:rPr lang="en-US" sz="3000" dirty="0" err="1"/>
              <a:t>mujeres</a:t>
            </a:r>
            <a:r>
              <a:rPr lang="en-US" sz="3000" dirty="0"/>
              <a:t> y hombres en el </a:t>
            </a:r>
            <a:r>
              <a:rPr lang="en-US" sz="3000" dirty="0" err="1" smtClean="0"/>
              <a:t>Gabinete</a:t>
            </a:r>
            <a:endParaRPr lang="en-US" sz="3000" dirty="0"/>
          </a:p>
        </p:txBody>
      </p:sp>
      <p:pic>
        <p:nvPicPr>
          <p:cNvPr id="55299" name="Picture 2" descr="http://dialogo-americas.com/saii/images/2009/10/27/ESPAA-JosLuisRodrguezZapatero-307_2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673225"/>
            <a:ext cx="54546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2010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750"/>
            <a:ext cx="10394950" cy="8080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err="1"/>
              <a:t>España</a:t>
            </a:r>
            <a:r>
              <a:rPr lang="en-US" sz="3000" dirty="0"/>
              <a:t> </a:t>
            </a:r>
            <a:r>
              <a:rPr lang="en-US" sz="3000" dirty="0" err="1"/>
              <a:t>es</a:t>
            </a:r>
            <a:r>
              <a:rPr lang="en-US" sz="3000" dirty="0"/>
              <a:t> el </a:t>
            </a:r>
            <a:r>
              <a:rPr lang="en-US" sz="3000" dirty="0" err="1"/>
              <a:t>Presidente</a:t>
            </a:r>
            <a:r>
              <a:rPr lang="en-US" sz="3000" dirty="0"/>
              <a:t> de la Unión </a:t>
            </a:r>
            <a:r>
              <a:rPr lang="en-US" sz="3000" dirty="0" err="1" smtClean="0"/>
              <a:t>Europea</a:t>
            </a:r>
            <a:endParaRPr lang="en-US" sz="3000" dirty="0"/>
          </a:p>
        </p:txBody>
      </p:sp>
      <p:pic>
        <p:nvPicPr>
          <p:cNvPr id="56323" name="Picture 2" descr="http://www.actualidadjuridicaambiental.com/wp-content/uploads/2009/11/2390666040_2e6b0a9a78-300x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3275" y="2768600"/>
            <a:ext cx="4573588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228 </a:t>
            </a:r>
            <a:r>
              <a:rPr lang="en-US" dirty="0" err="1" smtClean="0"/>
              <a:t>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50838" y="1571625"/>
            <a:ext cx="10394950" cy="944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smtClean="0"/>
              <a:t>Los </a:t>
            </a:r>
            <a:r>
              <a:rPr lang="en-US" sz="3000" dirty="0" err="1"/>
              <a:t>cartígenos</a:t>
            </a:r>
            <a:r>
              <a:rPr lang="en-US" sz="3000" dirty="0"/>
              <a:t> </a:t>
            </a:r>
            <a:r>
              <a:rPr lang="en-US" sz="3000" dirty="0" err="1"/>
              <a:t>ocupan</a:t>
            </a:r>
            <a:r>
              <a:rPr lang="en-US" sz="3000" dirty="0"/>
              <a:t> al </a:t>
            </a:r>
            <a:r>
              <a:rPr lang="en-US" sz="3000" dirty="0" err="1"/>
              <a:t>sur</a:t>
            </a:r>
            <a:r>
              <a:rPr lang="en-US" sz="3000" dirty="0"/>
              <a:t> y </a:t>
            </a:r>
            <a:r>
              <a:rPr lang="en-US" sz="3000" dirty="0" err="1"/>
              <a:t>este</a:t>
            </a:r>
            <a:r>
              <a:rPr lang="en-US" sz="3000" dirty="0"/>
              <a:t> de </a:t>
            </a:r>
            <a:r>
              <a:rPr lang="en-US" sz="3000" dirty="0" smtClean="0"/>
              <a:t>Iberia</a:t>
            </a:r>
            <a:endParaRPr lang="en-US" dirty="0"/>
          </a:p>
        </p:txBody>
      </p:sp>
      <p:pic>
        <p:nvPicPr>
          <p:cNvPr id="22531" name="Picture 2" descr="http://t3.gstatic.com/images?q=tbn:ANd9GcSX34ByKcQ8m5cdmF8ULko7wHZYcJpjy2c2nyAVCW3qCHMmwV_R6w:cdn2.getyourguide.com/img/tour_img-173813-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416175"/>
            <a:ext cx="6726238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206 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4146550"/>
            <a:ext cx="11693525" cy="16144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smtClean="0"/>
              <a:t>Hispania </a:t>
            </a:r>
            <a:r>
              <a:rPr lang="en-US" sz="3000" dirty="0"/>
              <a:t>se </a:t>
            </a:r>
            <a:r>
              <a:rPr lang="en-US" sz="3000" dirty="0" err="1"/>
              <a:t>convierte</a:t>
            </a:r>
            <a:r>
              <a:rPr lang="en-US" sz="3000" dirty="0"/>
              <a:t> en parte del </a:t>
            </a:r>
            <a:r>
              <a:rPr lang="en-US" sz="3000" dirty="0" err="1"/>
              <a:t>Imperio</a:t>
            </a:r>
            <a:r>
              <a:rPr lang="en-US" sz="3000" dirty="0"/>
              <a:t> Romano y Roma </a:t>
            </a:r>
            <a:r>
              <a:rPr lang="en-US" sz="3000" dirty="0" err="1"/>
              <a:t>gobierna</a:t>
            </a:r>
            <a:r>
              <a:rPr lang="en-US" sz="3000" dirty="0"/>
              <a:t> para 500 </a:t>
            </a:r>
            <a:r>
              <a:rPr lang="en-US" sz="3000" dirty="0" err="1" smtClean="0"/>
              <a:t>años</a:t>
            </a:r>
            <a:endParaRPr lang="en-US" sz="3000" dirty="0"/>
          </a:p>
        </p:txBody>
      </p:sp>
      <p:pic>
        <p:nvPicPr>
          <p:cNvPr id="23555" name="Picture 2" descr="https://truttafario.files.wordpress.com/2012/05/imperio-romano-ac3b1o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2763" y="157163"/>
            <a:ext cx="84359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98500" y="2386013"/>
            <a:ext cx="10396538" cy="11525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8000" dirty="0" err="1" smtClean="0"/>
              <a:t>Después</a:t>
            </a:r>
            <a:r>
              <a:rPr lang="en-US" sz="8000" dirty="0" smtClean="0"/>
              <a:t> de </a:t>
            </a:r>
            <a:r>
              <a:rPr lang="en-US" sz="8000" dirty="0" err="1" smtClean="0"/>
              <a:t>cristo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74 AD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41288" y="4494213"/>
            <a:ext cx="10939462" cy="88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 smtClean="0"/>
              <a:t>Los </a:t>
            </a:r>
            <a:r>
              <a:rPr lang="en-US" sz="3000" dirty="0" err="1" smtClean="0"/>
              <a:t>iberios</a:t>
            </a:r>
            <a:r>
              <a:rPr lang="en-US" sz="3000" dirty="0" smtClean="0"/>
              <a:t> </a:t>
            </a:r>
            <a:r>
              <a:rPr lang="en-US" sz="3000" dirty="0"/>
              <a:t>se </a:t>
            </a:r>
            <a:r>
              <a:rPr lang="en-US" sz="3000" dirty="0" err="1"/>
              <a:t>convierten</a:t>
            </a:r>
            <a:r>
              <a:rPr lang="en-US" sz="3000" dirty="0"/>
              <a:t> en </a:t>
            </a:r>
            <a:r>
              <a:rPr lang="en-US" sz="3000" dirty="0" err="1"/>
              <a:t>ciudadanos</a:t>
            </a:r>
            <a:r>
              <a:rPr lang="en-US" sz="3000" dirty="0"/>
              <a:t> del </a:t>
            </a:r>
            <a:r>
              <a:rPr lang="en-US" sz="3000" dirty="0" err="1"/>
              <a:t>Imperio</a:t>
            </a:r>
            <a:r>
              <a:rPr lang="en-US" sz="3000" dirty="0"/>
              <a:t> Romano</a:t>
            </a:r>
          </a:p>
        </p:txBody>
      </p:sp>
      <p:pic>
        <p:nvPicPr>
          <p:cNvPr id="25603" name="Picture 2" descr="http://i2.wp.com/www3.gobiernodecanarias.org/medusa/ecoblog/esuasan/files/2013/03/image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254000"/>
            <a:ext cx="531653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409 AD</a:t>
            </a:r>
            <a:endParaRPr lang="en-US" dirty="0"/>
          </a:p>
        </p:txBody>
      </p:sp>
      <p:sp>
        <p:nvSpPr>
          <p:cNvPr id="26626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687388" y="1712913"/>
            <a:ext cx="10394950" cy="647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LOS VISIGODOS OCUPAN LA PENÍNSULA</a:t>
            </a:r>
            <a:endParaRPr lang="en-US" cap="none" smtClean="0"/>
          </a:p>
        </p:txBody>
      </p:sp>
      <p:pic>
        <p:nvPicPr>
          <p:cNvPr id="26627" name="Picture 2" descr="http://t0.gstatic.com/images?q=tbn:ANd9GcTI9eGRDR3onVX36s9hyPjXYgXkbDMQEjFgE5cZdenPG1kLN5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2625" y="541338"/>
            <a:ext cx="4475163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711 AD</a:t>
            </a:r>
            <a:endParaRPr lang="en-US" dirty="0"/>
          </a:p>
        </p:txBody>
      </p:sp>
      <p:sp>
        <p:nvSpPr>
          <p:cNvPr id="27650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2473325" y="1838325"/>
            <a:ext cx="5705475" cy="44338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000" cap="none" smtClean="0"/>
              <a:t>LOS MUSULMANES LLEGAN DE ÁFRICA A LA PENÍNSULA.  GANAN LA GUERRA CONTRA LOS VISIGODOS.  SU INFLUENCIA ES NOTABLE EN EL ARTE Y LA ARQUITECTURA DE TODO EL PAÍS</a:t>
            </a:r>
          </a:p>
        </p:txBody>
      </p:sp>
      <p:pic>
        <p:nvPicPr>
          <p:cNvPr id="27651" name="Picture 2" descr="http://t2.gstatic.com/images?q=tbn:ANd9GcR496QOaaTfNEy2nTZZOlYwNr3kx1xYX6U2245NXRgNln0hSRQX:1.bp.blogspot.com/_3lgmOS8-q2A/TOa6InDgOmI/AAAAAAAAgFU/wYVQ8sOoF4E/s640/arcos%2Bentrecruzad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38" y="85725"/>
            <a:ext cx="37338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http://t0.gstatic.com/images?q=tbn:ANd9GcRbQSdoxk4D2JxWCIhXR44lOO3oHIzY5CHGaPYazcXb1lmvdj4MBg:3.bp.blogspot.com/_06j1RdtC8j8/SXBW_eFzAKI/AAAAAAAAAE4/Iv-RnuIN6Ak/s400/torredelo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1982788"/>
            <a:ext cx="2174875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http://t2.gstatic.com/images?q=tbn:ANd9GcQlBUlisfQxUUyNou4rJILEKfkZdatYFVF5RqIa1sBGwpT8PmeT3g:literatura20092010.wikispaces.com/file/view/alhambra_architecture.jpg/108388935/339x257/alhambra_architectu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8800" y="128588"/>
            <a:ext cx="34353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0" descr="http://upload.wikimedia.org/wikipedia/commons/1/15/Mosque_Cordob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9875" y="3551238"/>
            <a:ext cx="372427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TC104033927[[fn=Main Event]]</Template>
  <TotalTime>657</TotalTime>
  <Words>814</Words>
  <Application>Microsoft Office PowerPoint</Application>
  <PresentationFormat>Custom</PresentationFormat>
  <Paragraphs>72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Impact</vt:lpstr>
      <vt:lpstr>Calibri</vt:lpstr>
      <vt:lpstr>Main Event</vt:lpstr>
      <vt:lpstr>Main Event</vt:lpstr>
      <vt:lpstr>Main Event</vt:lpstr>
      <vt:lpstr>HISTORIA DE ESPAÑA</vt:lpstr>
      <vt:lpstr>ANTES DE CRISTO</vt:lpstr>
      <vt:lpstr>1100 BC</vt:lpstr>
      <vt:lpstr>228 BC</vt:lpstr>
      <vt:lpstr>206 BC</vt:lpstr>
      <vt:lpstr>DESPUÉS DE CRISTO</vt:lpstr>
      <vt:lpstr>74 AD</vt:lpstr>
      <vt:lpstr>409 AD</vt:lpstr>
      <vt:lpstr>711 AD</vt:lpstr>
      <vt:lpstr>722 AD</vt:lpstr>
      <vt:lpstr>756 AD</vt:lpstr>
      <vt:lpstr>913 AD</vt:lpstr>
      <vt:lpstr>1013 AD</vt:lpstr>
      <vt:lpstr>1094 AD</vt:lpstr>
      <vt:lpstr>1200 AD</vt:lpstr>
      <vt:lpstr>1212 AD</vt:lpstr>
      <vt:lpstr>1469 AD</vt:lpstr>
      <vt:lpstr>1479 AD</vt:lpstr>
      <vt:lpstr>1492 AD</vt:lpstr>
      <vt:lpstr>Slide 20</vt:lpstr>
      <vt:lpstr>1588 AD</vt:lpstr>
      <vt:lpstr>1605 AD</vt:lpstr>
      <vt:lpstr>1701-1714 AD</vt:lpstr>
      <vt:lpstr>1808-1814 AD</vt:lpstr>
      <vt:lpstr>1811-1898 AD</vt:lpstr>
      <vt:lpstr>1914 AD</vt:lpstr>
      <vt:lpstr>1931 AD</vt:lpstr>
      <vt:lpstr>1936-1939 AD</vt:lpstr>
      <vt:lpstr>1939-1945 AD</vt:lpstr>
      <vt:lpstr>1975 AD</vt:lpstr>
      <vt:lpstr>1982 AD </vt:lpstr>
      <vt:lpstr>1992 AD</vt:lpstr>
      <vt:lpstr>1995 AD</vt:lpstr>
      <vt:lpstr>2004 AD </vt:lpstr>
      <vt:lpstr>Slide 35</vt:lpstr>
      <vt:lpstr>2008 AD</vt:lpstr>
      <vt:lpstr>2010 AD</vt:lpstr>
    </vt:vector>
  </TitlesOfParts>
  <Company>WSFCS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Historia de españa</dc:title>
  <dc:creator>Valdes, Alice M</dc:creator>
  <cp:lastModifiedBy>WSFCS Local Administrator</cp:lastModifiedBy>
  <cp:revision>27</cp:revision>
  <dcterms:created xsi:type="dcterms:W3CDTF">2014-10-03T14:05:48Z</dcterms:created>
  <dcterms:modified xsi:type="dcterms:W3CDTF">2014-10-10T14:19:05Z</dcterms:modified>
</cp:coreProperties>
</file>